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6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7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8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9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10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8" r:id="rId2"/>
    <p:sldId id="259" r:id="rId3"/>
    <p:sldId id="294" r:id="rId4"/>
    <p:sldId id="268" r:id="rId5"/>
    <p:sldId id="269" r:id="rId6"/>
    <p:sldId id="302" r:id="rId7"/>
    <p:sldId id="270" r:id="rId8"/>
    <p:sldId id="303" r:id="rId9"/>
    <p:sldId id="304" r:id="rId10"/>
    <p:sldId id="305" r:id="rId11"/>
    <p:sldId id="306" r:id="rId12"/>
    <p:sldId id="307" r:id="rId13"/>
    <p:sldId id="308" r:id="rId14"/>
    <p:sldId id="309" r:id="rId15"/>
    <p:sldId id="272" r:id="rId16"/>
    <p:sldId id="310" r:id="rId17"/>
    <p:sldId id="311" r:id="rId18"/>
    <p:sldId id="312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52">
          <p15:clr>
            <a:srgbClr val="A4A3A4"/>
          </p15:clr>
        </p15:guide>
        <p15:guide id="3" pos="64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D0D9"/>
    <a:srgbClr val="009CD9"/>
    <a:srgbClr val="7EC4E2"/>
    <a:srgbClr val="0B7EB5"/>
    <a:srgbClr val="1282B7"/>
    <a:srgbClr val="052294"/>
    <a:srgbClr val="000B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0414" autoAdjust="0"/>
  </p:normalViewPr>
  <p:slideViewPr>
    <p:cSldViewPr snapToGrid="0">
      <p:cViewPr varScale="1">
        <p:scale>
          <a:sx n="102" d="100"/>
          <a:sy n="102" d="100"/>
        </p:scale>
        <p:origin x="894" y="108"/>
      </p:cViewPr>
      <p:guideLst>
        <p:guide orient="horz" pos="2160"/>
        <p:guide pos="3852"/>
        <p:guide pos="64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FA7ED1-4FC5-4EAB-B031-DFEBFE3F0A1D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B2A473-6A5F-4A3B-ACF1-AC361384A63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446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“</a:t>
            </a:r>
            <a:r>
              <a:rPr lang="en-US" altLang="zh-CN"/>
              <a:t>Good afternoon, </a:t>
            </a:r>
            <a:r>
              <a:rPr lang="en-US" altLang="zh-CN" dirty="0"/>
              <a:t>everyone. My name is </a:t>
            </a:r>
            <a:r>
              <a:rPr lang="en-US" altLang="zh-CN" dirty="0" err="1"/>
              <a:t>Zhentong</a:t>
            </a:r>
            <a:r>
              <a:rPr lang="en-US" altLang="zh-CN" dirty="0"/>
              <a:t> Feng, from Baotou Teachers’ College in China.</a:t>
            </a:r>
            <a:br>
              <a:rPr lang="en-US" altLang="zh-CN" dirty="0"/>
            </a:br>
            <a:r>
              <a:rPr lang="en-US" altLang="zh-CN" dirty="0"/>
              <a:t>Today, I’m honored to present our work titled </a:t>
            </a:r>
            <a:r>
              <a:rPr lang="en-US" altLang="zh-CN" i="1" dirty="0"/>
              <a:t>SNR-based Adaptive Semantic Communication in Vehicular Networks</a:t>
            </a:r>
            <a:r>
              <a:rPr lang="en-US" altLang="zh-CN" dirty="0"/>
              <a:t>, at the 2025 International Conference on Trustworthy Big Data and Artificial Intelligence.”</a:t>
            </a:r>
          </a:p>
        </p:txBody>
      </p:sp>
    </p:spTree>
    <p:extLst>
      <p:ext uri="{BB962C8B-B14F-4D97-AF65-F5344CB8AC3E}">
        <p14:creationId xmlns:p14="http://schemas.microsoft.com/office/powerpoint/2010/main" val="12428370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“From the experiments, we draw four key insights:</a:t>
            </a:r>
            <a:br>
              <a:rPr lang="en-US" altLang="zh-CN" dirty="0"/>
            </a:br>
            <a:r>
              <a:rPr lang="en-US" altLang="zh-CN" dirty="0"/>
              <a:t>First, in low-SNR environments, neural encoding is crucial to maintain semantic accuracy.</a:t>
            </a:r>
            <a:br>
              <a:rPr lang="en-US" altLang="zh-CN" dirty="0"/>
            </a:br>
            <a:r>
              <a:rPr lang="en-US" altLang="zh-CN" dirty="0"/>
              <a:t>Second, in high-SNR environments, direct transmission is more efficient, with little performance loss.</a:t>
            </a:r>
            <a:br>
              <a:rPr lang="en-US" altLang="zh-CN" dirty="0"/>
            </a:br>
            <a:r>
              <a:rPr lang="en-US" altLang="zh-CN" dirty="0"/>
              <a:t>Third, even high compression rates preserve meaning, demonstrating the efficiency of semantic communication.</a:t>
            </a:r>
            <a:br>
              <a:rPr lang="en-US" altLang="zh-CN" dirty="0"/>
            </a:br>
            <a:r>
              <a:rPr lang="en-US" altLang="zh-CN" dirty="0"/>
              <a:t>Finally, this makes our system particularly well-suited for dynamic vehicular channels.”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920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96CA4-C891-DBAD-147A-55BA63793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7ADE206-0A93-159E-839E-6EB72BA588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DA8DC63-6C12-EE3C-DC5B-C6901C1C33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“In conclusion, our proposed system intelligently adapts between neural encoding and direct transmission based on SNR.</a:t>
            </a:r>
            <a:br>
              <a:rPr lang="en-US" altLang="zh-CN" dirty="0"/>
            </a:br>
            <a:r>
              <a:rPr lang="en-US" altLang="zh-CN" dirty="0"/>
              <a:t>This enables a balance between robustness, semantic fidelity, and computational efficiency.</a:t>
            </a:r>
            <a:br>
              <a:rPr lang="en-US" altLang="zh-CN" dirty="0"/>
            </a:br>
            <a:r>
              <a:rPr lang="en-US" altLang="zh-CN" dirty="0"/>
              <a:t>The framework is especially useful for bandwidth-limited and noisy vehicular communication environments.</a:t>
            </a:r>
            <a:br>
              <a:rPr lang="en-US" altLang="zh-CN" dirty="0"/>
            </a:br>
            <a:r>
              <a:rPr lang="en-US" altLang="zh-CN" dirty="0"/>
              <a:t>Looking forward, we plan to extend this approach to video, multimodal data, and reinforcement learning-based adaptation policies.”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4334F9-DEBD-18F2-6D08-995559F150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3831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“Firstly, I extend my sincere thanks to </a:t>
            </a:r>
            <a:r>
              <a:rPr lang="en-US" altLang="zh-CN" dirty="0" err="1"/>
              <a:t>Axida</a:t>
            </a:r>
            <a:r>
              <a:rPr lang="en-US" altLang="zh-CN" dirty="0"/>
              <a:t> Shan for their mentorship and for helping me navigate the challenges of this research project.</a:t>
            </a:r>
          </a:p>
          <a:p>
            <a:r>
              <a:rPr lang="en-US" altLang="zh-CN" dirty="0"/>
              <a:t>Secondly, I would like to acknowledge the support of the Inner Mongolia Autonomous Region Natural Science Foundation, and other 2 funds.</a:t>
            </a:r>
            <a:br>
              <a:rPr lang="en-US" altLang="zh-CN" dirty="0"/>
            </a:br>
            <a:r>
              <a:rPr lang="en-US" altLang="zh-CN" dirty="0"/>
              <a:t>Thank you for your attention, and I wish you have a good day.”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B2A473-6A5F-4A3B-ACF1-AC361384A634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9024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“Vehicular networks face unique challenges. Because of rapid mobility, the wireless channel experiences frequent signal-to-noise ratio, or SNR, fluctuations.</a:t>
            </a:r>
            <a:br>
              <a:rPr lang="en-US" altLang="zh-CN" dirty="0"/>
            </a:br>
            <a:r>
              <a:rPr lang="en-US" altLang="zh-CN" dirty="0"/>
              <a:t>Traditional communication systems aim for exact bit reconstruction, but they often fail under such dynamic conditions.</a:t>
            </a:r>
            <a:br>
              <a:rPr lang="en-US" altLang="zh-CN" dirty="0"/>
            </a:br>
            <a:r>
              <a:rPr lang="en-US" altLang="zh-CN" dirty="0"/>
              <a:t>Semantic communication offers an alternative — instead of transmitting every bit, it focuses on preserving meaning, which makes transmission more efficient and robust under noise.”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2999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“However, many existing semantic communication methods assume fixed SNR environments.</a:t>
            </a:r>
            <a:br>
              <a:rPr lang="en-US" altLang="zh-CN" dirty="0"/>
            </a:br>
            <a:r>
              <a:rPr lang="en-US" altLang="zh-CN" dirty="0"/>
              <a:t>They lack the flexibility to adapt in real time, and often introduce high computational overhead.</a:t>
            </a:r>
            <a:br>
              <a:rPr lang="en-US" altLang="zh-CN" dirty="0"/>
            </a:br>
            <a:r>
              <a:rPr lang="en-US" altLang="zh-CN" dirty="0"/>
              <a:t>Moreover, very few works are tailored to vehicular networks, which demand real-time, adaptive solutions.</a:t>
            </a:r>
            <a:br>
              <a:rPr lang="en-US" altLang="zh-CN" dirty="0"/>
            </a:br>
            <a:r>
              <a:rPr lang="en-US" altLang="zh-CN" dirty="0"/>
              <a:t>This motivated us to design a more efficient and adaptive semantic communication system.”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699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“Our contributions can be summarized as follows:</a:t>
            </a:r>
            <a:br>
              <a:rPr lang="en-US" altLang="zh-CN" dirty="0"/>
            </a:br>
            <a:r>
              <a:rPr lang="en-US" altLang="zh-CN" dirty="0"/>
              <a:t>First, we propose an SNR-based adaptive semantic communication framework.</a:t>
            </a:r>
            <a:br>
              <a:rPr lang="en-US" altLang="zh-CN" dirty="0"/>
            </a:br>
            <a:r>
              <a:rPr lang="en-US" altLang="zh-CN" dirty="0"/>
              <a:t>Second, the system dynamically selects between neural encoding and direct transmission depending on SNR.</a:t>
            </a:r>
            <a:br>
              <a:rPr lang="en-US" altLang="zh-CN" dirty="0"/>
            </a:br>
            <a:r>
              <a:rPr lang="en-US" altLang="zh-CN" dirty="0"/>
              <a:t>Third, we evaluate this framework on both simple data — MNIST — and complex data — CIFAR-10.</a:t>
            </a:r>
            <a:br>
              <a:rPr lang="en-US" altLang="zh-CN" dirty="0"/>
            </a:br>
            <a:r>
              <a:rPr lang="en-US" altLang="zh-CN" dirty="0"/>
              <a:t>Finally, we demonstrate that the proposed approach preserves semantic fidelity at low SNR, while saving computation at high SNR.”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871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BE2205-9183-5008-6763-21803B724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B5D249A-9696-BC8D-7F83-4BD720D96A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69E1E79-682B-F8CD-08B6-EDA3C507AE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“This is our system architecture.</a:t>
            </a:r>
            <a:br>
              <a:rPr lang="en-US" altLang="zh-CN" dirty="0"/>
            </a:br>
            <a:r>
              <a:rPr lang="en-US" altLang="zh-CN" dirty="0"/>
              <a:t>When the SNR is low, below 10 decibels, the system uses a deep neural encoder-decoder pipeline to perform compression and denoising.</a:t>
            </a:r>
            <a:br>
              <a:rPr lang="en-US" altLang="zh-CN" dirty="0"/>
            </a:br>
            <a:r>
              <a:rPr lang="en-US" altLang="zh-CN" dirty="0"/>
              <a:t>This ensures that even though pixel-level detail is lost, the semantic meaning — such as the object class — is preserved.</a:t>
            </a:r>
            <a:br>
              <a:rPr lang="en-US" altLang="zh-CN" dirty="0"/>
            </a:br>
            <a:r>
              <a:rPr lang="en-US" altLang="zh-CN" dirty="0"/>
              <a:t>When the SNR is high, above 10 decibels, the system directly transmits the image without neural processing, saving computational resources.</a:t>
            </a:r>
            <a:br>
              <a:rPr lang="en-US" altLang="zh-CN" dirty="0"/>
            </a:br>
            <a:r>
              <a:rPr lang="en-US" altLang="zh-CN" dirty="0"/>
              <a:t>This adaptive switching allows the system to remain robust across a wide range of channel conditions.”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7418DA3-1896-7E5F-D1F5-5AF5FA7F27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0399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18298-E97C-5A97-802B-AE428DE29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0B4747C-7A5A-7BF0-72D4-7FC23D51CA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1EA4B8F-8DFA-C18B-DEC5-7F96B2A5AE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“To evaluate our system, we used two datasets.</a:t>
            </a:r>
            <a:br>
              <a:rPr lang="en-US" altLang="zh-CN" dirty="0"/>
            </a:br>
            <a:r>
              <a:rPr lang="en-US" altLang="zh-CN" dirty="0"/>
              <a:t>MNIST, which consists of 28 by 28 grayscale digits, and is simple but effective for testing.</a:t>
            </a:r>
            <a:br>
              <a:rPr lang="en-US" altLang="zh-CN" dirty="0"/>
            </a:br>
            <a:r>
              <a:rPr lang="en-US" altLang="zh-CN" dirty="0"/>
              <a:t>And CIFAR-10, which consists of 32 by 32 color images from ten categories, and is much more challenging.</a:t>
            </a:r>
            <a:br>
              <a:rPr lang="en-US" altLang="zh-CN" dirty="0"/>
            </a:br>
            <a:r>
              <a:rPr lang="en-US" altLang="zh-CN" dirty="0"/>
              <a:t>For classification, we used a 4-layer MLP for MNIST, and </a:t>
            </a:r>
            <a:r>
              <a:rPr lang="en-US" altLang="zh-CN" dirty="0" err="1"/>
              <a:t>GoogLeNet</a:t>
            </a:r>
            <a:r>
              <a:rPr lang="en-US" altLang="zh-CN" dirty="0"/>
              <a:t> for CIFAR-10.”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64B1F1-3D5B-D19F-B022-CB9FDDFFFF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1709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B4E9D-4507-16D7-029C-E8A2461FE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0DB6016-2645-E64E-C9A0-61048201C0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51126AE-B702-B152-53CA-8B986BE594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“Our experiments simulated wireless channels with SNR values ranging from 0 to 20 decibels.</a:t>
            </a:r>
            <a:br>
              <a:rPr lang="en-US" altLang="zh-CN" dirty="0"/>
            </a:br>
            <a:r>
              <a:rPr lang="en-US" altLang="zh-CN" dirty="0"/>
              <a:t>We tested compression rates between 0.1 and 1.0, where 0.1 means only 10 percent of the original data is kept.</a:t>
            </a:r>
            <a:br>
              <a:rPr lang="en-US" altLang="zh-CN" dirty="0"/>
            </a:br>
            <a:r>
              <a:rPr lang="en-US" altLang="zh-CN" dirty="0"/>
              <a:t>We evaluated performance using two metrics: classification accuracy, which captures semantic fidelity, and peak signal-to-noise ratio, or PSNR, which measures perceptual quality.</a:t>
            </a:r>
            <a:br>
              <a:rPr lang="en-US" altLang="zh-CN" dirty="0"/>
            </a:br>
            <a:r>
              <a:rPr lang="en-US" altLang="zh-CN" dirty="0"/>
              <a:t>Gaussian noise was introduced in the latent space to simulate channel degradation.”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F611A6-8481-26FE-E796-E345CAB324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363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6F087E-BA9C-2E4D-8537-ED07128FF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4E7B21A-B2CB-5EFF-CDB6-AF042A8E0C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BE4B48B-27DF-46BE-D9F8-7344E74B8D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“Here are the results for MNIST.</a:t>
            </a:r>
            <a:br>
              <a:rPr lang="en-US" altLang="zh-CN" dirty="0"/>
            </a:br>
            <a:r>
              <a:rPr lang="en-US" altLang="zh-CN" dirty="0"/>
              <a:t>Even under very noisy conditions, at an SNR of 4.46 decibels, and a high compression rate of 0.1, our system achieved 94 percent classification accuracy.</a:t>
            </a:r>
            <a:br>
              <a:rPr lang="en-US" altLang="zh-CN" dirty="0"/>
            </a:br>
            <a:r>
              <a:rPr lang="en-US" altLang="zh-CN" dirty="0"/>
              <a:t>This shows that semantic information can be preserved, even when most of the raw pixel information is lost.</a:t>
            </a:r>
            <a:br>
              <a:rPr lang="en-US" altLang="zh-CN" dirty="0"/>
            </a:br>
            <a:r>
              <a:rPr lang="en-US" altLang="zh-CN" dirty="0"/>
              <a:t>As SNR increases, the accuracy improves further, validating the effectiveness of our adaptive approach.”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9C0FDF-B789-8736-FD47-2D306E50BC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724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7C2FE-7022-A83E-2C0A-2D056DEEF7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91D6E6A-9DE8-1898-4B05-1BD53AFB9F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1E5487E-657D-47F3-661A-7340C57D8B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“For the more complex CIFAR-10 dataset, our system still performed well.</a:t>
            </a:r>
            <a:br>
              <a:rPr lang="en-US" altLang="zh-CN" dirty="0"/>
            </a:br>
            <a:r>
              <a:rPr lang="en-US" altLang="zh-CN" dirty="0"/>
              <a:t>At a compression rate of 0.7, we reduced bandwidth usage by 30 percent, while still preserving semantic meaning under noise.</a:t>
            </a:r>
            <a:br>
              <a:rPr lang="en-US" altLang="zh-CN" dirty="0"/>
            </a:br>
            <a:r>
              <a:rPr lang="en-US" altLang="zh-CN" dirty="0"/>
              <a:t>Compared to fixed strategies, our adaptive method consistently achieved higher classification accuracy, especially under high-SNR conditions.</a:t>
            </a:r>
            <a:br>
              <a:rPr lang="en-US" altLang="zh-CN" dirty="0"/>
            </a:br>
            <a:r>
              <a:rPr lang="en-US" altLang="zh-CN" dirty="0"/>
              <a:t>This shows the generalizability of our approach to real-world, high-complexity data.”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B8CF11F-F2A6-A834-EE95-A78974B1BE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675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任意多边形 9"/>
          <p:cNvSpPr/>
          <p:nvPr userDrawn="1"/>
        </p:nvSpPr>
        <p:spPr>
          <a:xfrm>
            <a:off x="358572" y="1156423"/>
            <a:ext cx="11474856" cy="5385818"/>
          </a:xfrm>
          <a:custGeom>
            <a:avLst/>
            <a:gdLst>
              <a:gd name="connsiteX0" fmla="*/ 0 w 11474856"/>
              <a:gd name="connsiteY0" fmla="*/ 0 h 5385818"/>
              <a:gd name="connsiteX1" fmla="*/ 11474856 w 11474856"/>
              <a:gd name="connsiteY1" fmla="*/ 0 h 5385818"/>
              <a:gd name="connsiteX2" fmla="*/ 11474856 w 11474856"/>
              <a:gd name="connsiteY2" fmla="*/ 135884 h 5385818"/>
              <a:gd name="connsiteX3" fmla="*/ 11474856 w 11474856"/>
              <a:gd name="connsiteY3" fmla="*/ 4439835 h 5385818"/>
              <a:gd name="connsiteX4" fmla="*/ 11474856 w 11474856"/>
              <a:gd name="connsiteY4" fmla="*/ 5385818 h 5385818"/>
              <a:gd name="connsiteX5" fmla="*/ 0 w 11474856"/>
              <a:gd name="connsiteY5" fmla="*/ 5385818 h 5385818"/>
              <a:gd name="connsiteX6" fmla="*/ 0 w 11474856"/>
              <a:gd name="connsiteY6" fmla="*/ 4439835 h 5385818"/>
              <a:gd name="connsiteX7" fmla="*/ 0 w 11474856"/>
              <a:gd name="connsiteY7" fmla="*/ 135884 h 5385818"/>
              <a:gd name="connsiteX8" fmla="*/ 0 w 11474856"/>
              <a:gd name="connsiteY8" fmla="*/ 0 h 538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74856" h="5385818">
                <a:moveTo>
                  <a:pt x="0" y="0"/>
                </a:moveTo>
                <a:lnTo>
                  <a:pt x="11474856" y="0"/>
                </a:lnTo>
                <a:lnTo>
                  <a:pt x="11474856" y="135884"/>
                </a:lnTo>
                <a:lnTo>
                  <a:pt x="11474856" y="4439835"/>
                </a:lnTo>
                <a:lnTo>
                  <a:pt x="11474856" y="5385818"/>
                </a:lnTo>
                <a:lnTo>
                  <a:pt x="0" y="5385818"/>
                </a:lnTo>
                <a:lnTo>
                  <a:pt x="0" y="4439835"/>
                </a:lnTo>
                <a:lnTo>
                  <a:pt x="0" y="1358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358572" y="346324"/>
            <a:ext cx="11474856" cy="810099"/>
          </a:xfrm>
          <a:custGeom>
            <a:avLst/>
            <a:gdLst>
              <a:gd name="connsiteX0" fmla="*/ 0 w 11474856"/>
              <a:gd name="connsiteY0" fmla="*/ 0 h 810099"/>
              <a:gd name="connsiteX1" fmla="*/ 2151425 w 11474856"/>
              <a:gd name="connsiteY1" fmla="*/ 0 h 810099"/>
              <a:gd name="connsiteX2" fmla="*/ 2492528 w 11474856"/>
              <a:gd name="connsiteY2" fmla="*/ 519167 h 810099"/>
              <a:gd name="connsiteX3" fmla="*/ 9027327 w 11474856"/>
              <a:gd name="connsiteY3" fmla="*/ 519167 h 810099"/>
              <a:gd name="connsiteX4" fmla="*/ 9368430 w 11474856"/>
              <a:gd name="connsiteY4" fmla="*/ 0 h 810099"/>
              <a:gd name="connsiteX5" fmla="*/ 11474856 w 11474856"/>
              <a:gd name="connsiteY5" fmla="*/ 0 h 810099"/>
              <a:gd name="connsiteX6" fmla="*/ 11474856 w 11474856"/>
              <a:gd name="connsiteY6" fmla="*/ 810099 h 810099"/>
              <a:gd name="connsiteX7" fmla="*/ 0 w 11474856"/>
              <a:gd name="connsiteY7" fmla="*/ 810099 h 810099"/>
              <a:gd name="connsiteX8" fmla="*/ 0 w 11474856"/>
              <a:gd name="connsiteY8" fmla="*/ 0 h 810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74856" h="810099">
                <a:moveTo>
                  <a:pt x="0" y="0"/>
                </a:moveTo>
                <a:lnTo>
                  <a:pt x="2151425" y="0"/>
                </a:lnTo>
                <a:lnTo>
                  <a:pt x="2492528" y="519167"/>
                </a:lnTo>
                <a:lnTo>
                  <a:pt x="9027327" y="519167"/>
                </a:lnTo>
                <a:lnTo>
                  <a:pt x="9368430" y="0"/>
                </a:lnTo>
                <a:lnTo>
                  <a:pt x="11474856" y="0"/>
                </a:lnTo>
                <a:lnTo>
                  <a:pt x="11474856" y="810099"/>
                </a:lnTo>
                <a:lnTo>
                  <a:pt x="0" y="810099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B7EB5"/>
              </a:gs>
              <a:gs pos="100000">
                <a:srgbClr val="1282B7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27"/>
          <a:stretch/>
        </p:blipFill>
        <p:spPr>
          <a:xfrm>
            <a:off x="10025046" y="333829"/>
            <a:ext cx="1769445" cy="112665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pPr/>
              <a:t>2025/8/21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7" Type="http://schemas.openxmlformats.org/officeDocument/2006/relationships/image" Target="../media/image8.jpe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7" Type="http://schemas.openxmlformats.org/officeDocument/2006/relationships/image" Target="../media/image10.jpe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13" Type="http://schemas.openxmlformats.org/officeDocument/2006/relationships/tags" Target="../tags/tag36.xml"/><Relationship Id="rId18" Type="http://schemas.openxmlformats.org/officeDocument/2006/relationships/notesSlide" Target="../notesSlides/notesSlide10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tags" Target="../tags/tag35.xml"/><Relationship Id="rId17" Type="http://schemas.openxmlformats.org/officeDocument/2006/relationships/slideLayout" Target="../slideLayouts/slideLayout8.xml"/><Relationship Id="rId2" Type="http://schemas.openxmlformats.org/officeDocument/2006/relationships/tags" Target="../tags/tag25.xml"/><Relationship Id="rId16" Type="http://schemas.openxmlformats.org/officeDocument/2006/relationships/tags" Target="../tags/tag39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tags" Target="../tags/tag34.xml"/><Relationship Id="rId5" Type="http://schemas.openxmlformats.org/officeDocument/2006/relationships/tags" Target="../tags/tag28.xml"/><Relationship Id="rId15" Type="http://schemas.openxmlformats.org/officeDocument/2006/relationships/tags" Target="../tags/tag38.xml"/><Relationship Id="rId10" Type="http://schemas.openxmlformats.org/officeDocument/2006/relationships/tags" Target="../tags/tag33.xml"/><Relationship Id="rId4" Type="http://schemas.openxmlformats.org/officeDocument/2006/relationships/tags" Target="../tags/tag27.xml"/><Relationship Id="rId9" Type="http://schemas.openxmlformats.org/officeDocument/2006/relationships/tags" Target="../tags/tag32.xml"/><Relationship Id="rId14" Type="http://schemas.openxmlformats.org/officeDocument/2006/relationships/tags" Target="../tags/tag3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4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slideLayout" Target="../slideLayouts/slideLayout8.xml"/><Relationship Id="rId5" Type="http://schemas.openxmlformats.org/officeDocument/2006/relationships/tags" Target="../tags/tag9.xml"/><Relationship Id="rId4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4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22"/>
          <a:stretch/>
        </p:blipFill>
        <p:spPr>
          <a:xfrm>
            <a:off x="2590800" y="0"/>
            <a:ext cx="7048500" cy="3965419"/>
          </a:xfrm>
          <a:prstGeom prst="rect">
            <a:avLst/>
          </a:prstGeom>
        </p:spPr>
      </p:pic>
      <p:sp>
        <p:nvSpPr>
          <p:cNvPr id="52" name="任意多边形 51"/>
          <p:cNvSpPr/>
          <p:nvPr/>
        </p:nvSpPr>
        <p:spPr>
          <a:xfrm rot="10800000">
            <a:off x="1238250" y="1282700"/>
            <a:ext cx="9715500" cy="4445000"/>
          </a:xfrm>
          <a:custGeom>
            <a:avLst/>
            <a:gdLst>
              <a:gd name="connsiteX0" fmla="*/ 9715500 w 9715500"/>
              <a:gd name="connsiteY0" fmla="*/ 4445000 h 4445000"/>
              <a:gd name="connsiteX1" fmla="*/ 7893937 w 9715500"/>
              <a:gd name="connsiteY1" fmla="*/ 4445000 h 4445000"/>
              <a:gd name="connsiteX2" fmla="*/ 7605133 w 9715500"/>
              <a:gd name="connsiteY2" fmla="*/ 4005433 h 4445000"/>
              <a:gd name="connsiteX3" fmla="*/ 2072267 w 9715500"/>
              <a:gd name="connsiteY3" fmla="*/ 4005433 h 4445000"/>
              <a:gd name="connsiteX4" fmla="*/ 1783463 w 9715500"/>
              <a:gd name="connsiteY4" fmla="*/ 4445000 h 4445000"/>
              <a:gd name="connsiteX5" fmla="*/ 0 w 9715500"/>
              <a:gd name="connsiteY5" fmla="*/ 4445000 h 4445000"/>
              <a:gd name="connsiteX6" fmla="*/ 0 w 9715500"/>
              <a:gd name="connsiteY6" fmla="*/ 0 h 4445000"/>
              <a:gd name="connsiteX7" fmla="*/ 9715500 w 9715500"/>
              <a:gd name="connsiteY7" fmla="*/ 0 h 4445000"/>
              <a:gd name="connsiteX8" fmla="*/ 9715500 w 9715500"/>
              <a:gd name="connsiteY8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5500" h="4445000">
                <a:moveTo>
                  <a:pt x="9715500" y="4445000"/>
                </a:moveTo>
                <a:lnTo>
                  <a:pt x="7893937" y="4445000"/>
                </a:lnTo>
                <a:lnTo>
                  <a:pt x="7605133" y="4005433"/>
                </a:lnTo>
                <a:lnTo>
                  <a:pt x="2072267" y="4005433"/>
                </a:lnTo>
                <a:lnTo>
                  <a:pt x="1783463" y="4445000"/>
                </a:lnTo>
                <a:lnTo>
                  <a:pt x="0" y="4445000"/>
                </a:lnTo>
                <a:lnTo>
                  <a:pt x="0" y="0"/>
                </a:lnTo>
                <a:lnTo>
                  <a:pt x="9715500" y="0"/>
                </a:lnTo>
                <a:lnTo>
                  <a:pt x="9715500" y="4445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38250" y="2282329"/>
            <a:ext cx="97155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spc="300" dirty="0">
                <a:gradFill flip="none" rotWithShape="1">
                  <a:gsLst>
                    <a:gs pos="0">
                      <a:srgbClr val="0BD0D9"/>
                    </a:gs>
                    <a:gs pos="100000">
                      <a:srgbClr val="009CD9"/>
                    </a:gs>
                  </a:gsLst>
                  <a:lin ang="16200000" scaled="1"/>
                  <a:tileRect/>
                </a:gra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SNR-based Adaptive Semantic Communication in Vehicular Networks</a:t>
            </a:r>
            <a:endParaRPr lang="zh-CN" altLang="en-US" sz="3200" b="1" spc="300" dirty="0">
              <a:gradFill flip="none" rotWithShape="1">
                <a:gsLst>
                  <a:gs pos="0">
                    <a:srgbClr val="0BD0D9"/>
                  </a:gs>
                  <a:gs pos="100000">
                    <a:srgbClr val="009CD9"/>
                  </a:gs>
                </a:gsLst>
                <a:lin ang="16200000" scaled="1"/>
                <a:tileRect/>
              </a:gradFill>
              <a:latin typeface="思源宋体 CN Heavy" panose="02020900000000000000" pitchFamily="18" charset="-122"/>
              <a:ea typeface="思源宋体 CN Heavy" panose="02020900000000000000" pitchFamily="18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642176" y="3588071"/>
            <a:ext cx="4945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  <a:sym typeface="+mn-lt"/>
              </a:rPr>
              <a:t>2025 International Conference on Trustworthy Big Data and Artificial Intelligence</a:t>
            </a:r>
            <a:endParaRPr lang="zh-CN" altLang="en-US" sz="1600" i="1" dirty="0">
              <a:solidFill>
                <a:schemeClr val="tx1">
                  <a:lumMod val="50000"/>
                  <a:lumOff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  <a:sym typeface="+mn-lt"/>
            </a:endParaRPr>
          </a:p>
        </p:txBody>
      </p:sp>
      <p:sp>
        <p:nvSpPr>
          <p:cNvPr id="51" name="梯形 50"/>
          <p:cNvSpPr/>
          <p:nvPr/>
        </p:nvSpPr>
        <p:spPr>
          <a:xfrm>
            <a:off x="3873500" y="4231270"/>
            <a:ext cx="4483100" cy="592854"/>
          </a:xfrm>
          <a:prstGeom prst="trapezoid">
            <a:avLst>
              <a:gd name="adj" fmla="val 18574"/>
            </a:avLst>
          </a:prstGeom>
          <a:blipFill dpi="0" rotWithShape="1">
            <a:blip r:embed="rId5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0" ty="-2546350" sx="100000" sy="100000" flip="none" algn="tl"/>
          </a:blipFill>
          <a:ln>
            <a:noFill/>
          </a:ln>
          <a:effectLst>
            <a:innerShdw blurRad="165100" dist="127000" dir="13500000">
              <a:prstClr val="black">
                <a:alpha val="1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Reporter: </a:t>
            </a:r>
            <a:r>
              <a:rPr lang="en-US" altLang="zh-CN" dirty="0" err="1">
                <a:cs typeface="+mn-ea"/>
                <a:sym typeface="+mn-lt"/>
              </a:rPr>
              <a:t>Zhentong</a:t>
            </a:r>
            <a:r>
              <a:rPr lang="en-US" altLang="zh-CN" dirty="0">
                <a:cs typeface="+mn-ea"/>
                <a:sym typeface="+mn-lt"/>
              </a:rPr>
              <a:t> Feng</a:t>
            </a: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9F021C8-86C2-15D1-D9E1-D7A83651E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0050" y="520699"/>
            <a:ext cx="37719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49377-3A2F-AE00-B384-5DE8B6548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MH_SubTitle_1">
            <a:extLst>
              <a:ext uri="{FF2B5EF4-FFF2-40B4-BE49-F238E27FC236}">
                <a16:creationId xmlns:a16="http://schemas.microsoft.com/office/drawing/2014/main" id="{3B1A796A-79B0-83FE-AF3A-EAE284E9F39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819245" y="1619587"/>
            <a:ext cx="1072308" cy="1410484"/>
          </a:xfrm>
          <a:custGeom>
            <a:avLst/>
            <a:gdLst>
              <a:gd name="connsiteX0" fmla="*/ 848292 w 1696584"/>
              <a:gd name="connsiteY0" fmla="*/ 102876 h 2273362"/>
              <a:gd name="connsiteX1" fmla="*/ 102876 w 1696584"/>
              <a:gd name="connsiteY1" fmla="*/ 848291 h 2273362"/>
              <a:gd name="connsiteX2" fmla="*/ 848292 w 1696584"/>
              <a:gd name="connsiteY2" fmla="*/ 1593706 h 2273362"/>
              <a:gd name="connsiteX3" fmla="*/ 1593709 w 1696584"/>
              <a:gd name="connsiteY3" fmla="*/ 848291 h 2273362"/>
              <a:gd name="connsiteX4" fmla="*/ 848292 w 1696584"/>
              <a:gd name="connsiteY4" fmla="*/ 102876 h 2273362"/>
              <a:gd name="connsiteX5" fmla="*/ 848293 w 1696584"/>
              <a:gd name="connsiteY5" fmla="*/ 0 h 2273362"/>
              <a:gd name="connsiteX6" fmla="*/ 1448126 w 1696584"/>
              <a:gd name="connsiteY6" fmla="*/ 248458 h 2273362"/>
              <a:gd name="connsiteX7" fmla="*/ 1448125 w 1696584"/>
              <a:gd name="connsiteY7" fmla="*/ 1448123 h 2273362"/>
              <a:gd name="connsiteX8" fmla="*/ 848291 w 1696584"/>
              <a:gd name="connsiteY8" fmla="*/ 2273362 h 2273362"/>
              <a:gd name="connsiteX9" fmla="*/ 248459 w 1696584"/>
              <a:gd name="connsiteY9" fmla="*/ 1448124 h 2273362"/>
              <a:gd name="connsiteX10" fmla="*/ 248460 w 1696584"/>
              <a:gd name="connsiteY10" fmla="*/ 248458 h 2273362"/>
              <a:gd name="connsiteX11" fmla="*/ 848293 w 1696584"/>
              <a:gd name="connsiteY11" fmla="*/ 0 h 2273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96584" h="2273362">
                <a:moveTo>
                  <a:pt x="848292" y="102876"/>
                </a:moveTo>
                <a:cubicBezTo>
                  <a:pt x="436611" y="102876"/>
                  <a:pt x="102877" y="436610"/>
                  <a:pt x="102876" y="848291"/>
                </a:cubicBezTo>
                <a:cubicBezTo>
                  <a:pt x="102877" y="1259972"/>
                  <a:pt x="436611" y="1593706"/>
                  <a:pt x="848292" y="1593706"/>
                </a:cubicBezTo>
                <a:cubicBezTo>
                  <a:pt x="1259974" y="1593706"/>
                  <a:pt x="1593708" y="1259972"/>
                  <a:pt x="1593709" y="848291"/>
                </a:cubicBezTo>
                <a:cubicBezTo>
                  <a:pt x="1593708" y="436610"/>
                  <a:pt x="1259974" y="102876"/>
                  <a:pt x="848292" y="102876"/>
                </a:cubicBezTo>
                <a:close/>
                <a:moveTo>
                  <a:pt x="848293" y="0"/>
                </a:moveTo>
                <a:cubicBezTo>
                  <a:pt x="1065390" y="-1"/>
                  <a:pt x="1282486" y="82819"/>
                  <a:pt x="1448126" y="248458"/>
                </a:cubicBezTo>
                <a:cubicBezTo>
                  <a:pt x="1779404" y="579736"/>
                  <a:pt x="1779404" y="1116845"/>
                  <a:pt x="1448125" y="1448123"/>
                </a:cubicBezTo>
                <a:cubicBezTo>
                  <a:pt x="1210613" y="1685636"/>
                  <a:pt x="1010668" y="1960714"/>
                  <a:pt x="848291" y="2273362"/>
                </a:cubicBezTo>
                <a:cubicBezTo>
                  <a:pt x="685915" y="1960715"/>
                  <a:pt x="485971" y="1685636"/>
                  <a:pt x="248459" y="1448124"/>
                </a:cubicBezTo>
                <a:cubicBezTo>
                  <a:pt x="-82819" y="1116846"/>
                  <a:pt x="-82819" y="579738"/>
                  <a:pt x="248460" y="248458"/>
                </a:cubicBezTo>
                <a:cubicBezTo>
                  <a:pt x="414100" y="82819"/>
                  <a:pt x="631197" y="-1"/>
                  <a:pt x="848293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948BE86C-B333-15DF-7810-8E870276B621}"/>
              </a:ext>
            </a:extLst>
          </p:cNvPr>
          <p:cNvSpPr/>
          <p:nvPr/>
        </p:nvSpPr>
        <p:spPr>
          <a:xfrm>
            <a:off x="1985912" y="1944660"/>
            <a:ext cx="3547788" cy="380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600" b="1" dirty="0"/>
              <a:t>MNIST</a:t>
            </a:r>
            <a:r>
              <a:rPr lang="en-US" altLang="zh-CN" sz="1600" dirty="0"/>
              <a:t>: 28×28 grayscale digits</a:t>
            </a:r>
            <a:endParaRPr lang="zh-CN" altLang="en-US" sz="16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99" name="MH_SubTitle_2">
            <a:extLst>
              <a:ext uri="{FF2B5EF4-FFF2-40B4-BE49-F238E27FC236}">
                <a16:creationId xmlns:a16="http://schemas.microsoft.com/office/drawing/2014/main" id="{D896B1D4-194F-9E65-5984-CA8C2F54FF6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19245" y="3429000"/>
            <a:ext cx="1072308" cy="1410484"/>
          </a:xfrm>
          <a:custGeom>
            <a:avLst/>
            <a:gdLst>
              <a:gd name="connsiteX0" fmla="*/ 809755 w 1619509"/>
              <a:gd name="connsiteY0" fmla="*/ 98200 h 2170088"/>
              <a:gd name="connsiteX1" fmla="*/ 98201 w 1619509"/>
              <a:gd name="connsiteY1" fmla="*/ 809753 h 2170088"/>
              <a:gd name="connsiteX2" fmla="*/ 809755 w 1619509"/>
              <a:gd name="connsiteY2" fmla="*/ 1521305 h 2170088"/>
              <a:gd name="connsiteX3" fmla="*/ 1521308 w 1619509"/>
              <a:gd name="connsiteY3" fmla="*/ 809753 h 2170088"/>
              <a:gd name="connsiteX4" fmla="*/ 809755 w 1619509"/>
              <a:gd name="connsiteY4" fmla="*/ 98200 h 2170088"/>
              <a:gd name="connsiteX5" fmla="*/ 809755 w 1619509"/>
              <a:gd name="connsiteY5" fmla="*/ 0 h 2170088"/>
              <a:gd name="connsiteX6" fmla="*/ 1382339 w 1619509"/>
              <a:gd name="connsiteY6" fmla="*/ 237171 h 2170088"/>
              <a:gd name="connsiteX7" fmla="*/ 1382338 w 1619509"/>
              <a:gd name="connsiteY7" fmla="*/ 1382338 h 2170088"/>
              <a:gd name="connsiteX8" fmla="*/ 809754 w 1619509"/>
              <a:gd name="connsiteY8" fmla="*/ 2170088 h 2170088"/>
              <a:gd name="connsiteX9" fmla="*/ 237170 w 1619509"/>
              <a:gd name="connsiteY9" fmla="*/ 1382339 h 2170088"/>
              <a:gd name="connsiteX10" fmla="*/ 237171 w 1619509"/>
              <a:gd name="connsiteY10" fmla="*/ 237172 h 2170088"/>
              <a:gd name="connsiteX11" fmla="*/ 809755 w 1619509"/>
              <a:gd name="connsiteY11" fmla="*/ 0 h 2170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19509" h="2170088">
                <a:moveTo>
                  <a:pt x="809755" y="98200"/>
                </a:moveTo>
                <a:cubicBezTo>
                  <a:pt x="416774" y="98200"/>
                  <a:pt x="98201" y="416773"/>
                  <a:pt x="98201" y="809753"/>
                </a:cubicBezTo>
                <a:cubicBezTo>
                  <a:pt x="98201" y="1202732"/>
                  <a:pt x="416774" y="1521305"/>
                  <a:pt x="809755" y="1521305"/>
                </a:cubicBezTo>
                <a:cubicBezTo>
                  <a:pt x="1202735" y="1521305"/>
                  <a:pt x="1521308" y="1202732"/>
                  <a:pt x="1521308" y="809753"/>
                </a:cubicBezTo>
                <a:cubicBezTo>
                  <a:pt x="1521307" y="416774"/>
                  <a:pt x="1202734" y="98201"/>
                  <a:pt x="809755" y="98200"/>
                </a:cubicBezTo>
                <a:close/>
                <a:moveTo>
                  <a:pt x="809755" y="0"/>
                </a:moveTo>
                <a:cubicBezTo>
                  <a:pt x="1016990" y="0"/>
                  <a:pt x="1224224" y="79056"/>
                  <a:pt x="1382339" y="237171"/>
                </a:cubicBezTo>
                <a:cubicBezTo>
                  <a:pt x="1698567" y="553400"/>
                  <a:pt x="1698567" y="1066109"/>
                  <a:pt x="1382338" y="1382338"/>
                </a:cubicBezTo>
                <a:cubicBezTo>
                  <a:pt x="1155616" y="1609061"/>
                  <a:pt x="964754" y="1871644"/>
                  <a:pt x="809754" y="2170088"/>
                </a:cubicBezTo>
                <a:cubicBezTo>
                  <a:pt x="654754" y="1871644"/>
                  <a:pt x="463892" y="1609061"/>
                  <a:pt x="237170" y="1382339"/>
                </a:cubicBezTo>
                <a:cubicBezTo>
                  <a:pt x="-79058" y="1066110"/>
                  <a:pt x="-79058" y="553401"/>
                  <a:pt x="237171" y="237172"/>
                </a:cubicBezTo>
                <a:cubicBezTo>
                  <a:pt x="395286" y="79057"/>
                  <a:pt x="602521" y="0"/>
                  <a:pt x="809755" y="0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964FA538-6C8D-4105-56B9-67CC8EB2FC0B}"/>
              </a:ext>
            </a:extLst>
          </p:cNvPr>
          <p:cNvSpPr/>
          <p:nvPr/>
        </p:nvSpPr>
        <p:spPr>
          <a:xfrm>
            <a:off x="1891553" y="3784659"/>
            <a:ext cx="4014086" cy="699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US" altLang="zh-CN" sz="1600" b="1" dirty="0"/>
              <a:t>CIFAR-10</a:t>
            </a:r>
            <a:r>
              <a:rPr lang="en-US" altLang="zh-CN" sz="1600" dirty="0"/>
              <a:t>: 32×32 RGB images, 10 classes</a:t>
            </a:r>
            <a:endParaRPr lang="zh-CN" altLang="en-US" sz="16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103" name="MH_SubTitle_4">
            <a:extLst>
              <a:ext uri="{FF2B5EF4-FFF2-40B4-BE49-F238E27FC236}">
                <a16:creationId xmlns:a16="http://schemas.microsoft.com/office/drawing/2014/main" id="{27EAB997-A788-0676-235E-8357124C587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286362" y="1608487"/>
            <a:ext cx="1072308" cy="1410484"/>
          </a:xfrm>
          <a:custGeom>
            <a:avLst/>
            <a:gdLst>
              <a:gd name="connsiteX0" fmla="*/ 828301 w 1656601"/>
              <a:gd name="connsiteY0" fmla="*/ 100450 h 2219787"/>
              <a:gd name="connsiteX1" fmla="*/ 100451 w 1656601"/>
              <a:gd name="connsiteY1" fmla="*/ 828299 h 2219787"/>
              <a:gd name="connsiteX2" fmla="*/ 828301 w 1656601"/>
              <a:gd name="connsiteY2" fmla="*/ 1556147 h 2219787"/>
              <a:gd name="connsiteX3" fmla="*/ 1556150 w 1656601"/>
              <a:gd name="connsiteY3" fmla="*/ 828299 h 2219787"/>
              <a:gd name="connsiteX4" fmla="*/ 828301 w 1656601"/>
              <a:gd name="connsiteY4" fmla="*/ 100450 h 2219787"/>
              <a:gd name="connsiteX5" fmla="*/ 828301 w 1656601"/>
              <a:gd name="connsiteY5" fmla="*/ 0 h 2219787"/>
              <a:gd name="connsiteX6" fmla="*/ 1413998 w 1656601"/>
              <a:gd name="connsiteY6" fmla="*/ 242603 h 2219787"/>
              <a:gd name="connsiteX7" fmla="*/ 1413997 w 1656601"/>
              <a:gd name="connsiteY7" fmla="*/ 1413997 h 2219787"/>
              <a:gd name="connsiteX8" fmla="*/ 828300 w 1656601"/>
              <a:gd name="connsiteY8" fmla="*/ 2219787 h 2219787"/>
              <a:gd name="connsiteX9" fmla="*/ 242603 w 1656601"/>
              <a:gd name="connsiteY9" fmla="*/ 1413998 h 2219787"/>
              <a:gd name="connsiteX10" fmla="*/ 242604 w 1656601"/>
              <a:gd name="connsiteY10" fmla="*/ 242604 h 2219787"/>
              <a:gd name="connsiteX11" fmla="*/ 828301 w 1656601"/>
              <a:gd name="connsiteY11" fmla="*/ 0 h 2219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56601" h="2219787">
                <a:moveTo>
                  <a:pt x="828301" y="100450"/>
                </a:moveTo>
                <a:cubicBezTo>
                  <a:pt x="426320" y="100450"/>
                  <a:pt x="100450" y="426319"/>
                  <a:pt x="100451" y="828299"/>
                </a:cubicBezTo>
                <a:cubicBezTo>
                  <a:pt x="100451" y="1230278"/>
                  <a:pt x="426320" y="1556147"/>
                  <a:pt x="828301" y="1556147"/>
                </a:cubicBezTo>
                <a:cubicBezTo>
                  <a:pt x="1230281" y="1556147"/>
                  <a:pt x="1556150" y="1230278"/>
                  <a:pt x="1556150" y="828299"/>
                </a:cubicBezTo>
                <a:cubicBezTo>
                  <a:pt x="1556149" y="426319"/>
                  <a:pt x="1230280" y="100451"/>
                  <a:pt x="828301" y="100450"/>
                </a:cubicBezTo>
                <a:close/>
                <a:moveTo>
                  <a:pt x="828301" y="0"/>
                </a:moveTo>
                <a:cubicBezTo>
                  <a:pt x="1040282" y="0"/>
                  <a:pt x="1252263" y="80868"/>
                  <a:pt x="1413998" y="242603"/>
                </a:cubicBezTo>
                <a:cubicBezTo>
                  <a:pt x="1737469" y="566074"/>
                  <a:pt x="1737469" y="1090525"/>
                  <a:pt x="1413997" y="1413997"/>
                </a:cubicBezTo>
                <a:cubicBezTo>
                  <a:pt x="1182083" y="1645912"/>
                  <a:pt x="986850" y="1914508"/>
                  <a:pt x="828300" y="2219787"/>
                </a:cubicBezTo>
                <a:cubicBezTo>
                  <a:pt x="669750" y="1914508"/>
                  <a:pt x="474518" y="1645912"/>
                  <a:pt x="242603" y="1413998"/>
                </a:cubicBezTo>
                <a:cubicBezTo>
                  <a:pt x="-80868" y="1090527"/>
                  <a:pt x="-80868" y="566075"/>
                  <a:pt x="242604" y="242604"/>
                </a:cubicBezTo>
                <a:cubicBezTo>
                  <a:pt x="404340" y="80868"/>
                  <a:pt x="616321" y="0"/>
                  <a:pt x="828301" y="0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5" name="MH_SubTitle_3">
            <a:extLst>
              <a:ext uri="{FF2B5EF4-FFF2-40B4-BE49-F238E27FC236}">
                <a16:creationId xmlns:a16="http://schemas.microsoft.com/office/drawing/2014/main" id="{51B3CE1D-6707-C4E8-4D80-D252C5CFF4B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6286362" y="3418842"/>
            <a:ext cx="1072308" cy="1410484"/>
          </a:xfrm>
          <a:custGeom>
            <a:avLst/>
            <a:gdLst>
              <a:gd name="connsiteX0" fmla="*/ 828301 w 1656601"/>
              <a:gd name="connsiteY0" fmla="*/ 100450 h 2219787"/>
              <a:gd name="connsiteX1" fmla="*/ 100451 w 1656601"/>
              <a:gd name="connsiteY1" fmla="*/ 828299 h 2219787"/>
              <a:gd name="connsiteX2" fmla="*/ 828301 w 1656601"/>
              <a:gd name="connsiteY2" fmla="*/ 1556147 h 2219787"/>
              <a:gd name="connsiteX3" fmla="*/ 1556150 w 1656601"/>
              <a:gd name="connsiteY3" fmla="*/ 828299 h 2219787"/>
              <a:gd name="connsiteX4" fmla="*/ 828301 w 1656601"/>
              <a:gd name="connsiteY4" fmla="*/ 100450 h 2219787"/>
              <a:gd name="connsiteX5" fmla="*/ 828301 w 1656601"/>
              <a:gd name="connsiteY5" fmla="*/ 0 h 2219787"/>
              <a:gd name="connsiteX6" fmla="*/ 1413998 w 1656601"/>
              <a:gd name="connsiteY6" fmla="*/ 242603 h 2219787"/>
              <a:gd name="connsiteX7" fmla="*/ 1413997 w 1656601"/>
              <a:gd name="connsiteY7" fmla="*/ 1413997 h 2219787"/>
              <a:gd name="connsiteX8" fmla="*/ 828300 w 1656601"/>
              <a:gd name="connsiteY8" fmla="*/ 2219787 h 2219787"/>
              <a:gd name="connsiteX9" fmla="*/ 242603 w 1656601"/>
              <a:gd name="connsiteY9" fmla="*/ 1413998 h 2219787"/>
              <a:gd name="connsiteX10" fmla="*/ 242604 w 1656601"/>
              <a:gd name="connsiteY10" fmla="*/ 242604 h 2219787"/>
              <a:gd name="connsiteX11" fmla="*/ 828301 w 1656601"/>
              <a:gd name="connsiteY11" fmla="*/ 0 h 2219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56601" h="2219787">
                <a:moveTo>
                  <a:pt x="828301" y="100450"/>
                </a:moveTo>
                <a:cubicBezTo>
                  <a:pt x="426320" y="100450"/>
                  <a:pt x="100450" y="426319"/>
                  <a:pt x="100451" y="828299"/>
                </a:cubicBezTo>
                <a:cubicBezTo>
                  <a:pt x="100451" y="1230278"/>
                  <a:pt x="426320" y="1556147"/>
                  <a:pt x="828301" y="1556147"/>
                </a:cubicBezTo>
                <a:cubicBezTo>
                  <a:pt x="1230281" y="1556147"/>
                  <a:pt x="1556150" y="1230278"/>
                  <a:pt x="1556150" y="828299"/>
                </a:cubicBezTo>
                <a:cubicBezTo>
                  <a:pt x="1556149" y="426319"/>
                  <a:pt x="1230280" y="100451"/>
                  <a:pt x="828301" y="100450"/>
                </a:cubicBezTo>
                <a:close/>
                <a:moveTo>
                  <a:pt x="828301" y="0"/>
                </a:moveTo>
                <a:cubicBezTo>
                  <a:pt x="1040282" y="0"/>
                  <a:pt x="1252263" y="80868"/>
                  <a:pt x="1413998" y="242603"/>
                </a:cubicBezTo>
                <a:cubicBezTo>
                  <a:pt x="1737469" y="566074"/>
                  <a:pt x="1737469" y="1090525"/>
                  <a:pt x="1413997" y="1413997"/>
                </a:cubicBezTo>
                <a:cubicBezTo>
                  <a:pt x="1182083" y="1645912"/>
                  <a:pt x="986850" y="1914508"/>
                  <a:pt x="828300" y="2219787"/>
                </a:cubicBezTo>
                <a:cubicBezTo>
                  <a:pt x="669750" y="1914508"/>
                  <a:pt x="474518" y="1645912"/>
                  <a:pt x="242603" y="1413998"/>
                </a:cubicBezTo>
                <a:cubicBezTo>
                  <a:pt x="-80868" y="1090527"/>
                  <a:pt x="-80868" y="566075"/>
                  <a:pt x="242604" y="242604"/>
                </a:cubicBezTo>
                <a:cubicBezTo>
                  <a:pt x="404340" y="80868"/>
                  <a:pt x="616321" y="0"/>
                  <a:pt x="828301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04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C5D8E9D8-FB7E-58BB-4451-A39626F7261B}"/>
              </a:ext>
            </a:extLst>
          </p:cNvPr>
          <p:cNvSpPr/>
          <p:nvPr/>
        </p:nvSpPr>
        <p:spPr>
          <a:xfrm>
            <a:off x="5077160" y="324362"/>
            <a:ext cx="20376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/>
              <a:t>Datasets</a:t>
            </a:r>
            <a:endParaRPr lang="zh-CN" altLang="en-US" sz="2400" b="1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715C9B2-CEE6-B21A-5E5D-95A04A0F85FB}"/>
              </a:ext>
            </a:extLst>
          </p:cNvPr>
          <p:cNvSpPr/>
          <p:nvPr/>
        </p:nvSpPr>
        <p:spPr>
          <a:xfrm>
            <a:off x="7714359" y="1855818"/>
            <a:ext cx="3547788" cy="699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600" dirty="0"/>
              <a:t>Preprocessing: normalization, resizing if needed</a:t>
            </a:r>
            <a:endParaRPr lang="zh-CN" altLang="en-US" sz="16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FAB94CD-4381-0508-FDC6-C6260DCEE643}"/>
              </a:ext>
            </a:extLst>
          </p:cNvPr>
          <p:cNvSpPr/>
          <p:nvPr/>
        </p:nvSpPr>
        <p:spPr>
          <a:xfrm>
            <a:off x="7824967" y="3614457"/>
            <a:ext cx="3547788" cy="1019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600" dirty="0"/>
              <a:t>Classifiers:</a:t>
            </a:r>
          </a:p>
          <a:p>
            <a:pPr marL="285750" lvl="0" indent="-28575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/>
              <a:t>MNIST: 4-layer MLP</a:t>
            </a:r>
          </a:p>
          <a:p>
            <a:pPr marL="285750" lvl="0" indent="-28575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/>
              <a:t>CIFAR-10: Fine-tuned </a:t>
            </a:r>
            <a:r>
              <a:rPr lang="en-US" altLang="zh-CN" sz="1600" dirty="0" err="1"/>
              <a:t>GoogLeNet</a:t>
            </a:r>
            <a:endParaRPr lang="zh-CN" altLang="en-US" sz="16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47955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F4C8B-522E-3287-D0D8-765F17632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>
            <a:extLst>
              <a:ext uri="{FF2B5EF4-FFF2-40B4-BE49-F238E27FC236}">
                <a16:creationId xmlns:a16="http://schemas.microsoft.com/office/drawing/2014/main" id="{E0E1C026-935E-FC85-8AAB-B96660F823BF}"/>
              </a:ext>
            </a:extLst>
          </p:cNvPr>
          <p:cNvSpPr/>
          <p:nvPr/>
        </p:nvSpPr>
        <p:spPr>
          <a:xfrm>
            <a:off x="2247758" y="1898039"/>
            <a:ext cx="3626538" cy="362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4BEAA18B-1389-5A70-7A3D-3B8C6DEF7471}"/>
              </a:ext>
            </a:extLst>
          </p:cNvPr>
          <p:cNvSpPr/>
          <p:nvPr/>
        </p:nvSpPr>
        <p:spPr>
          <a:xfrm>
            <a:off x="4256526" y="1566869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1C3BA1B8-813A-4094-29E0-92F8AF59699E}"/>
              </a:ext>
            </a:extLst>
          </p:cNvPr>
          <p:cNvSpPr/>
          <p:nvPr/>
        </p:nvSpPr>
        <p:spPr>
          <a:xfrm>
            <a:off x="5193715" y="2497272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E4EF739F-3C3B-6E52-884C-09DFECEF9818}"/>
              </a:ext>
            </a:extLst>
          </p:cNvPr>
          <p:cNvSpPr/>
          <p:nvPr/>
        </p:nvSpPr>
        <p:spPr>
          <a:xfrm>
            <a:off x="4398802" y="5010276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TextBox 20">
            <a:extLst>
              <a:ext uri="{FF2B5EF4-FFF2-40B4-BE49-F238E27FC236}">
                <a16:creationId xmlns:a16="http://schemas.microsoft.com/office/drawing/2014/main" id="{E07AA155-B755-65F3-3410-E0A84571CC74}"/>
              </a:ext>
            </a:extLst>
          </p:cNvPr>
          <p:cNvSpPr txBox="1"/>
          <p:nvPr/>
        </p:nvSpPr>
        <p:spPr>
          <a:xfrm>
            <a:off x="1423705" y="3322654"/>
            <a:ext cx="682879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2400" b="1" spc="300" dirty="0">
                <a:solidFill>
                  <a:schemeClr val="bg1"/>
                </a:solidFill>
                <a:cs typeface="+mn-ea"/>
                <a:sym typeface="+mn-lt"/>
              </a:rPr>
              <a:t>添加</a:t>
            </a:r>
            <a:endParaRPr lang="en-US" altLang="zh-CN" sz="2400" b="1" spc="3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400" b="1" spc="300" dirty="0">
                <a:solidFill>
                  <a:schemeClr val="bg1"/>
                </a:solidFill>
                <a:cs typeface="+mn-ea"/>
                <a:sym typeface="+mn-lt"/>
              </a:rPr>
              <a:t>标题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29DE59-5414-7163-6F00-308F5EF12FEA}"/>
              </a:ext>
            </a:extLst>
          </p:cNvPr>
          <p:cNvSpPr/>
          <p:nvPr/>
        </p:nvSpPr>
        <p:spPr>
          <a:xfrm>
            <a:off x="2465134" y="3254523"/>
            <a:ext cx="2511205" cy="1002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Experimental Setup</a:t>
            </a:r>
          </a:p>
        </p:txBody>
      </p:sp>
      <p:sp>
        <p:nvSpPr>
          <p:cNvPr id="47" name="MH_SubTitle_4">
            <a:extLst>
              <a:ext uri="{FF2B5EF4-FFF2-40B4-BE49-F238E27FC236}">
                <a16:creationId xmlns:a16="http://schemas.microsoft.com/office/drawing/2014/main" id="{98440ADC-3065-C2B6-0A23-D62C15E52A88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101449" y="2525153"/>
            <a:ext cx="3861558" cy="79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/>
              <a:t>Compression rates: 0.1 – 1.0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8" name="MH_SubTitle_4">
            <a:extLst>
              <a:ext uri="{FF2B5EF4-FFF2-40B4-BE49-F238E27FC236}">
                <a16:creationId xmlns:a16="http://schemas.microsoft.com/office/drawing/2014/main" id="{FA858C7C-F178-6E1B-8BD8-53152340ED6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193715" y="1560939"/>
            <a:ext cx="4152508" cy="79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SNR range: 0–20 dB (10 values)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MH_SubTitle_4">
            <a:extLst>
              <a:ext uri="{FF2B5EF4-FFF2-40B4-BE49-F238E27FC236}">
                <a16:creationId xmlns:a16="http://schemas.microsoft.com/office/drawing/2014/main" id="{FAF42901-15C0-AFA8-A9C3-302AC82E9CC1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335990" y="5126548"/>
            <a:ext cx="4994971" cy="79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Noise model: Gaussian in latent space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06DB736-9669-A3CB-CC0F-361D5EDAB839}"/>
              </a:ext>
            </a:extLst>
          </p:cNvPr>
          <p:cNvSpPr/>
          <p:nvPr/>
        </p:nvSpPr>
        <p:spPr>
          <a:xfrm>
            <a:off x="4013954" y="346783"/>
            <a:ext cx="37206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/>
              <a:t>Experimental Setup</a:t>
            </a:r>
            <a:endParaRPr lang="zh-CN" altLang="en-US" sz="2400" b="1" dirty="0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E9A89ECF-E7FA-857F-1D50-AA70883AFDF3}"/>
              </a:ext>
            </a:extLst>
          </p:cNvPr>
          <p:cNvSpPr/>
          <p:nvPr/>
        </p:nvSpPr>
        <p:spPr>
          <a:xfrm>
            <a:off x="5193715" y="3826423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MH_SubTitle_4">
            <a:extLst>
              <a:ext uri="{FF2B5EF4-FFF2-40B4-BE49-F238E27FC236}">
                <a16:creationId xmlns:a16="http://schemas.microsoft.com/office/drawing/2014/main" id="{C0514901-C57A-1081-A5AE-6C7252C14E8B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203374" y="3702920"/>
            <a:ext cx="4400149" cy="1080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Metrics: Accuracy (semantic) and PSNR (visual quality)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0491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A0CD3-E6F5-FD67-68B2-AF3EA4946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>
            <a:extLst>
              <a:ext uri="{FF2B5EF4-FFF2-40B4-BE49-F238E27FC236}">
                <a16:creationId xmlns:a16="http://schemas.microsoft.com/office/drawing/2014/main" id="{195F1253-EB4B-A26E-3999-2517EAADA1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4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2F2D2526-7812-4E93-1F9F-466A274386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22"/>
          <a:stretch/>
        </p:blipFill>
        <p:spPr>
          <a:xfrm>
            <a:off x="2571749" y="0"/>
            <a:ext cx="7048500" cy="3965419"/>
          </a:xfrm>
          <a:prstGeom prst="rect">
            <a:avLst/>
          </a:prstGeom>
        </p:spPr>
      </p:pic>
      <p:sp>
        <p:nvSpPr>
          <p:cNvPr id="39" name="任意多边形 38">
            <a:extLst>
              <a:ext uri="{FF2B5EF4-FFF2-40B4-BE49-F238E27FC236}">
                <a16:creationId xmlns:a16="http://schemas.microsoft.com/office/drawing/2014/main" id="{8A2ACB1B-5E87-B69C-D31A-2B2A33072B77}"/>
              </a:ext>
            </a:extLst>
          </p:cNvPr>
          <p:cNvSpPr/>
          <p:nvPr/>
        </p:nvSpPr>
        <p:spPr>
          <a:xfrm rot="10800000">
            <a:off x="358572" y="1950293"/>
            <a:ext cx="11474856" cy="6195917"/>
          </a:xfrm>
          <a:custGeom>
            <a:avLst/>
            <a:gdLst>
              <a:gd name="connsiteX0" fmla="*/ 11474856 w 11474856"/>
              <a:gd name="connsiteY0" fmla="*/ 6195917 h 6195917"/>
              <a:gd name="connsiteX1" fmla="*/ 9323431 w 11474856"/>
              <a:gd name="connsiteY1" fmla="*/ 6195917 h 6195917"/>
              <a:gd name="connsiteX2" fmla="*/ 8982328 w 11474856"/>
              <a:gd name="connsiteY2" fmla="*/ 5676750 h 6195917"/>
              <a:gd name="connsiteX3" fmla="*/ 2447529 w 11474856"/>
              <a:gd name="connsiteY3" fmla="*/ 5676750 h 6195917"/>
              <a:gd name="connsiteX4" fmla="*/ 2106426 w 11474856"/>
              <a:gd name="connsiteY4" fmla="*/ 6195917 h 6195917"/>
              <a:gd name="connsiteX5" fmla="*/ 0 w 11474856"/>
              <a:gd name="connsiteY5" fmla="*/ 6195917 h 6195917"/>
              <a:gd name="connsiteX6" fmla="*/ 0 w 11474856"/>
              <a:gd name="connsiteY6" fmla="*/ 5249934 h 6195917"/>
              <a:gd name="connsiteX7" fmla="*/ 0 w 11474856"/>
              <a:gd name="connsiteY7" fmla="*/ 945983 h 6195917"/>
              <a:gd name="connsiteX8" fmla="*/ 0 w 11474856"/>
              <a:gd name="connsiteY8" fmla="*/ 0 h 6195917"/>
              <a:gd name="connsiteX9" fmla="*/ 11474856 w 11474856"/>
              <a:gd name="connsiteY9" fmla="*/ 0 h 6195917"/>
              <a:gd name="connsiteX10" fmla="*/ 11474856 w 11474856"/>
              <a:gd name="connsiteY10" fmla="*/ 945983 h 6195917"/>
              <a:gd name="connsiteX11" fmla="*/ 11474856 w 11474856"/>
              <a:gd name="connsiteY11" fmla="*/ 5249934 h 6195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474856" h="6195917">
                <a:moveTo>
                  <a:pt x="11474856" y="6195917"/>
                </a:moveTo>
                <a:lnTo>
                  <a:pt x="9323431" y="6195917"/>
                </a:lnTo>
                <a:lnTo>
                  <a:pt x="8982328" y="5676750"/>
                </a:lnTo>
                <a:lnTo>
                  <a:pt x="2447529" y="5676750"/>
                </a:lnTo>
                <a:lnTo>
                  <a:pt x="2106426" y="6195917"/>
                </a:lnTo>
                <a:lnTo>
                  <a:pt x="0" y="6195917"/>
                </a:lnTo>
                <a:lnTo>
                  <a:pt x="0" y="5249934"/>
                </a:lnTo>
                <a:lnTo>
                  <a:pt x="0" y="945983"/>
                </a:lnTo>
                <a:lnTo>
                  <a:pt x="0" y="0"/>
                </a:lnTo>
                <a:lnTo>
                  <a:pt x="11474856" y="0"/>
                </a:lnTo>
                <a:lnTo>
                  <a:pt x="11474856" y="945983"/>
                </a:lnTo>
                <a:lnTo>
                  <a:pt x="11474856" y="5249934"/>
                </a:lnTo>
                <a:close/>
              </a:path>
            </a:pathLst>
          </a:custGeom>
          <a:gradFill>
            <a:gsLst>
              <a:gs pos="0">
                <a:schemeClr val="bg1">
                  <a:alpha val="84000"/>
                </a:schemeClr>
              </a:gs>
              <a:gs pos="43000">
                <a:schemeClr val="accent1">
                  <a:lumMod val="60000"/>
                  <a:lumOff val="40000"/>
                  <a:alpha val="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173D638-BCE3-C19F-36E5-7EBE714EB0D8}"/>
              </a:ext>
            </a:extLst>
          </p:cNvPr>
          <p:cNvSpPr/>
          <p:nvPr/>
        </p:nvSpPr>
        <p:spPr>
          <a:xfrm>
            <a:off x="3222141" y="580302"/>
            <a:ext cx="6096000" cy="264687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16600" dirty="0">
                <a:gradFill flip="none" rotWithShape="1">
                  <a:gsLst>
                    <a:gs pos="18000">
                      <a:schemeClr val="accent2"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16200000" scaled="1"/>
                  <a:tileRect/>
                </a:gra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04</a:t>
            </a:r>
            <a:endParaRPr lang="zh-CN" altLang="en-US" sz="16600" dirty="0">
              <a:gradFill flip="none" rotWithShape="1">
                <a:gsLst>
                  <a:gs pos="18000">
                    <a:schemeClr val="accent2">
                      <a:alpha val="0"/>
                    </a:schemeClr>
                  </a:gs>
                  <a:gs pos="100000">
                    <a:schemeClr val="bg1"/>
                  </a:gs>
                </a:gsLst>
                <a:lin ang="16200000" scaled="1"/>
                <a:tileRect/>
              </a:gra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2A7D18E-E8B3-32B7-30FC-2DFC77C13807}"/>
              </a:ext>
            </a:extLst>
          </p:cNvPr>
          <p:cNvSpPr/>
          <p:nvPr/>
        </p:nvSpPr>
        <p:spPr>
          <a:xfrm>
            <a:off x="3662801" y="2951737"/>
            <a:ext cx="501970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000" b="1" spc="3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Key Results</a:t>
            </a:r>
            <a:endParaRPr lang="zh-CN" altLang="en-US" sz="6000" b="1" spc="3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+mn-ea"/>
              <a:sym typeface="+mn-lt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92B6383-8E5A-FFF0-BA90-B733D5376CDD}"/>
              </a:ext>
            </a:extLst>
          </p:cNvPr>
          <p:cNvCxnSpPr/>
          <p:nvPr/>
        </p:nvCxnSpPr>
        <p:spPr>
          <a:xfrm>
            <a:off x="2588113" y="3987488"/>
            <a:ext cx="6730028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500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40239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84117C-BA2E-48C0-ABB7-47F0B64F2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MH_SubTitle_1">
            <a:extLst>
              <a:ext uri="{FF2B5EF4-FFF2-40B4-BE49-F238E27FC236}">
                <a16:creationId xmlns:a16="http://schemas.microsoft.com/office/drawing/2014/main" id="{8CB0B2E3-32E3-7864-D769-6C1E19EFB0F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819245" y="1619587"/>
            <a:ext cx="1072308" cy="1410484"/>
          </a:xfrm>
          <a:custGeom>
            <a:avLst/>
            <a:gdLst>
              <a:gd name="connsiteX0" fmla="*/ 848292 w 1696584"/>
              <a:gd name="connsiteY0" fmla="*/ 102876 h 2273362"/>
              <a:gd name="connsiteX1" fmla="*/ 102876 w 1696584"/>
              <a:gd name="connsiteY1" fmla="*/ 848291 h 2273362"/>
              <a:gd name="connsiteX2" fmla="*/ 848292 w 1696584"/>
              <a:gd name="connsiteY2" fmla="*/ 1593706 h 2273362"/>
              <a:gd name="connsiteX3" fmla="*/ 1593709 w 1696584"/>
              <a:gd name="connsiteY3" fmla="*/ 848291 h 2273362"/>
              <a:gd name="connsiteX4" fmla="*/ 848292 w 1696584"/>
              <a:gd name="connsiteY4" fmla="*/ 102876 h 2273362"/>
              <a:gd name="connsiteX5" fmla="*/ 848293 w 1696584"/>
              <a:gd name="connsiteY5" fmla="*/ 0 h 2273362"/>
              <a:gd name="connsiteX6" fmla="*/ 1448126 w 1696584"/>
              <a:gd name="connsiteY6" fmla="*/ 248458 h 2273362"/>
              <a:gd name="connsiteX7" fmla="*/ 1448125 w 1696584"/>
              <a:gd name="connsiteY7" fmla="*/ 1448123 h 2273362"/>
              <a:gd name="connsiteX8" fmla="*/ 848291 w 1696584"/>
              <a:gd name="connsiteY8" fmla="*/ 2273362 h 2273362"/>
              <a:gd name="connsiteX9" fmla="*/ 248459 w 1696584"/>
              <a:gd name="connsiteY9" fmla="*/ 1448124 h 2273362"/>
              <a:gd name="connsiteX10" fmla="*/ 248460 w 1696584"/>
              <a:gd name="connsiteY10" fmla="*/ 248458 h 2273362"/>
              <a:gd name="connsiteX11" fmla="*/ 848293 w 1696584"/>
              <a:gd name="connsiteY11" fmla="*/ 0 h 2273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96584" h="2273362">
                <a:moveTo>
                  <a:pt x="848292" y="102876"/>
                </a:moveTo>
                <a:cubicBezTo>
                  <a:pt x="436611" y="102876"/>
                  <a:pt x="102877" y="436610"/>
                  <a:pt x="102876" y="848291"/>
                </a:cubicBezTo>
                <a:cubicBezTo>
                  <a:pt x="102877" y="1259972"/>
                  <a:pt x="436611" y="1593706"/>
                  <a:pt x="848292" y="1593706"/>
                </a:cubicBezTo>
                <a:cubicBezTo>
                  <a:pt x="1259974" y="1593706"/>
                  <a:pt x="1593708" y="1259972"/>
                  <a:pt x="1593709" y="848291"/>
                </a:cubicBezTo>
                <a:cubicBezTo>
                  <a:pt x="1593708" y="436610"/>
                  <a:pt x="1259974" y="102876"/>
                  <a:pt x="848292" y="102876"/>
                </a:cubicBezTo>
                <a:close/>
                <a:moveTo>
                  <a:pt x="848293" y="0"/>
                </a:moveTo>
                <a:cubicBezTo>
                  <a:pt x="1065390" y="-1"/>
                  <a:pt x="1282486" y="82819"/>
                  <a:pt x="1448126" y="248458"/>
                </a:cubicBezTo>
                <a:cubicBezTo>
                  <a:pt x="1779404" y="579736"/>
                  <a:pt x="1779404" y="1116845"/>
                  <a:pt x="1448125" y="1448123"/>
                </a:cubicBezTo>
                <a:cubicBezTo>
                  <a:pt x="1210613" y="1685636"/>
                  <a:pt x="1010668" y="1960714"/>
                  <a:pt x="848291" y="2273362"/>
                </a:cubicBezTo>
                <a:cubicBezTo>
                  <a:pt x="685915" y="1960715"/>
                  <a:pt x="485971" y="1685636"/>
                  <a:pt x="248459" y="1448124"/>
                </a:cubicBezTo>
                <a:cubicBezTo>
                  <a:pt x="-82819" y="1116846"/>
                  <a:pt x="-82819" y="579738"/>
                  <a:pt x="248460" y="248458"/>
                </a:cubicBezTo>
                <a:cubicBezTo>
                  <a:pt x="414100" y="82819"/>
                  <a:pt x="631197" y="-1"/>
                  <a:pt x="848293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77CB4E68-9E08-E6A3-81CF-46F927EBEAB5}"/>
              </a:ext>
            </a:extLst>
          </p:cNvPr>
          <p:cNvSpPr/>
          <p:nvPr/>
        </p:nvSpPr>
        <p:spPr>
          <a:xfrm>
            <a:off x="1985911" y="1855818"/>
            <a:ext cx="4300451" cy="379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At SNR = 4.46 dB, CR=0.1 → 94% accuracy</a:t>
            </a:r>
            <a:endParaRPr lang="zh-CN" altLang="en-US" sz="16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99" name="MH_SubTitle_2">
            <a:extLst>
              <a:ext uri="{FF2B5EF4-FFF2-40B4-BE49-F238E27FC236}">
                <a16:creationId xmlns:a16="http://schemas.microsoft.com/office/drawing/2014/main" id="{F6ADE931-CAAA-38FA-C09F-C3ED5CB94D1E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19245" y="3223226"/>
            <a:ext cx="1072308" cy="1410484"/>
          </a:xfrm>
          <a:custGeom>
            <a:avLst/>
            <a:gdLst>
              <a:gd name="connsiteX0" fmla="*/ 809755 w 1619509"/>
              <a:gd name="connsiteY0" fmla="*/ 98200 h 2170088"/>
              <a:gd name="connsiteX1" fmla="*/ 98201 w 1619509"/>
              <a:gd name="connsiteY1" fmla="*/ 809753 h 2170088"/>
              <a:gd name="connsiteX2" fmla="*/ 809755 w 1619509"/>
              <a:gd name="connsiteY2" fmla="*/ 1521305 h 2170088"/>
              <a:gd name="connsiteX3" fmla="*/ 1521308 w 1619509"/>
              <a:gd name="connsiteY3" fmla="*/ 809753 h 2170088"/>
              <a:gd name="connsiteX4" fmla="*/ 809755 w 1619509"/>
              <a:gd name="connsiteY4" fmla="*/ 98200 h 2170088"/>
              <a:gd name="connsiteX5" fmla="*/ 809755 w 1619509"/>
              <a:gd name="connsiteY5" fmla="*/ 0 h 2170088"/>
              <a:gd name="connsiteX6" fmla="*/ 1382339 w 1619509"/>
              <a:gd name="connsiteY6" fmla="*/ 237171 h 2170088"/>
              <a:gd name="connsiteX7" fmla="*/ 1382338 w 1619509"/>
              <a:gd name="connsiteY7" fmla="*/ 1382338 h 2170088"/>
              <a:gd name="connsiteX8" fmla="*/ 809754 w 1619509"/>
              <a:gd name="connsiteY8" fmla="*/ 2170088 h 2170088"/>
              <a:gd name="connsiteX9" fmla="*/ 237170 w 1619509"/>
              <a:gd name="connsiteY9" fmla="*/ 1382339 h 2170088"/>
              <a:gd name="connsiteX10" fmla="*/ 237171 w 1619509"/>
              <a:gd name="connsiteY10" fmla="*/ 237172 h 2170088"/>
              <a:gd name="connsiteX11" fmla="*/ 809755 w 1619509"/>
              <a:gd name="connsiteY11" fmla="*/ 0 h 2170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19509" h="2170088">
                <a:moveTo>
                  <a:pt x="809755" y="98200"/>
                </a:moveTo>
                <a:cubicBezTo>
                  <a:pt x="416774" y="98200"/>
                  <a:pt x="98201" y="416773"/>
                  <a:pt x="98201" y="809753"/>
                </a:cubicBezTo>
                <a:cubicBezTo>
                  <a:pt x="98201" y="1202732"/>
                  <a:pt x="416774" y="1521305"/>
                  <a:pt x="809755" y="1521305"/>
                </a:cubicBezTo>
                <a:cubicBezTo>
                  <a:pt x="1202735" y="1521305"/>
                  <a:pt x="1521308" y="1202732"/>
                  <a:pt x="1521308" y="809753"/>
                </a:cubicBezTo>
                <a:cubicBezTo>
                  <a:pt x="1521307" y="416774"/>
                  <a:pt x="1202734" y="98201"/>
                  <a:pt x="809755" y="98200"/>
                </a:cubicBezTo>
                <a:close/>
                <a:moveTo>
                  <a:pt x="809755" y="0"/>
                </a:moveTo>
                <a:cubicBezTo>
                  <a:pt x="1016990" y="0"/>
                  <a:pt x="1224224" y="79056"/>
                  <a:pt x="1382339" y="237171"/>
                </a:cubicBezTo>
                <a:cubicBezTo>
                  <a:pt x="1698567" y="553400"/>
                  <a:pt x="1698567" y="1066109"/>
                  <a:pt x="1382338" y="1382338"/>
                </a:cubicBezTo>
                <a:cubicBezTo>
                  <a:pt x="1155616" y="1609061"/>
                  <a:pt x="964754" y="1871644"/>
                  <a:pt x="809754" y="2170088"/>
                </a:cubicBezTo>
                <a:cubicBezTo>
                  <a:pt x="654754" y="1871644"/>
                  <a:pt x="463892" y="1609061"/>
                  <a:pt x="237170" y="1382339"/>
                </a:cubicBezTo>
                <a:cubicBezTo>
                  <a:pt x="-79058" y="1066110"/>
                  <a:pt x="-79058" y="553401"/>
                  <a:pt x="237171" y="237172"/>
                </a:cubicBezTo>
                <a:cubicBezTo>
                  <a:pt x="395286" y="79057"/>
                  <a:pt x="602521" y="0"/>
                  <a:pt x="809755" y="0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10A8A4FB-B27F-DC3F-F6F2-825D4241482A}"/>
              </a:ext>
            </a:extLst>
          </p:cNvPr>
          <p:cNvSpPr/>
          <p:nvPr/>
        </p:nvSpPr>
        <p:spPr>
          <a:xfrm>
            <a:off x="1891553" y="3649491"/>
            <a:ext cx="4014086" cy="379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US" altLang="zh-CN" sz="1600" dirty="0"/>
              <a:t>High compression still preserves meaning</a:t>
            </a:r>
            <a:endParaRPr lang="zh-CN" altLang="en-US" sz="16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101" name="MH_SubTitle_3">
            <a:extLst>
              <a:ext uri="{FF2B5EF4-FFF2-40B4-BE49-F238E27FC236}">
                <a16:creationId xmlns:a16="http://schemas.microsoft.com/office/drawing/2014/main" id="{302F5D5F-2C3C-F409-E259-6EEC4270312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21481" y="4826865"/>
            <a:ext cx="1072308" cy="1410484"/>
          </a:xfrm>
          <a:custGeom>
            <a:avLst/>
            <a:gdLst>
              <a:gd name="connsiteX0" fmla="*/ 828301 w 1656601"/>
              <a:gd name="connsiteY0" fmla="*/ 100450 h 2219787"/>
              <a:gd name="connsiteX1" fmla="*/ 100451 w 1656601"/>
              <a:gd name="connsiteY1" fmla="*/ 828299 h 2219787"/>
              <a:gd name="connsiteX2" fmla="*/ 828301 w 1656601"/>
              <a:gd name="connsiteY2" fmla="*/ 1556147 h 2219787"/>
              <a:gd name="connsiteX3" fmla="*/ 1556150 w 1656601"/>
              <a:gd name="connsiteY3" fmla="*/ 828299 h 2219787"/>
              <a:gd name="connsiteX4" fmla="*/ 828301 w 1656601"/>
              <a:gd name="connsiteY4" fmla="*/ 100450 h 2219787"/>
              <a:gd name="connsiteX5" fmla="*/ 828301 w 1656601"/>
              <a:gd name="connsiteY5" fmla="*/ 0 h 2219787"/>
              <a:gd name="connsiteX6" fmla="*/ 1413998 w 1656601"/>
              <a:gd name="connsiteY6" fmla="*/ 242603 h 2219787"/>
              <a:gd name="connsiteX7" fmla="*/ 1413997 w 1656601"/>
              <a:gd name="connsiteY7" fmla="*/ 1413997 h 2219787"/>
              <a:gd name="connsiteX8" fmla="*/ 828300 w 1656601"/>
              <a:gd name="connsiteY8" fmla="*/ 2219787 h 2219787"/>
              <a:gd name="connsiteX9" fmla="*/ 242603 w 1656601"/>
              <a:gd name="connsiteY9" fmla="*/ 1413998 h 2219787"/>
              <a:gd name="connsiteX10" fmla="*/ 242604 w 1656601"/>
              <a:gd name="connsiteY10" fmla="*/ 242604 h 2219787"/>
              <a:gd name="connsiteX11" fmla="*/ 828301 w 1656601"/>
              <a:gd name="connsiteY11" fmla="*/ 0 h 2219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56601" h="2219787">
                <a:moveTo>
                  <a:pt x="828301" y="100450"/>
                </a:moveTo>
                <a:cubicBezTo>
                  <a:pt x="426320" y="100450"/>
                  <a:pt x="100450" y="426319"/>
                  <a:pt x="100451" y="828299"/>
                </a:cubicBezTo>
                <a:cubicBezTo>
                  <a:pt x="100451" y="1230278"/>
                  <a:pt x="426320" y="1556147"/>
                  <a:pt x="828301" y="1556147"/>
                </a:cubicBezTo>
                <a:cubicBezTo>
                  <a:pt x="1230281" y="1556147"/>
                  <a:pt x="1556150" y="1230278"/>
                  <a:pt x="1556150" y="828299"/>
                </a:cubicBezTo>
                <a:cubicBezTo>
                  <a:pt x="1556149" y="426319"/>
                  <a:pt x="1230280" y="100451"/>
                  <a:pt x="828301" y="100450"/>
                </a:cubicBezTo>
                <a:close/>
                <a:moveTo>
                  <a:pt x="828301" y="0"/>
                </a:moveTo>
                <a:cubicBezTo>
                  <a:pt x="1040282" y="0"/>
                  <a:pt x="1252263" y="80868"/>
                  <a:pt x="1413998" y="242603"/>
                </a:cubicBezTo>
                <a:cubicBezTo>
                  <a:pt x="1737469" y="566074"/>
                  <a:pt x="1737469" y="1090525"/>
                  <a:pt x="1413997" y="1413997"/>
                </a:cubicBezTo>
                <a:cubicBezTo>
                  <a:pt x="1182083" y="1645912"/>
                  <a:pt x="986850" y="1914508"/>
                  <a:pt x="828300" y="2219787"/>
                </a:cubicBezTo>
                <a:cubicBezTo>
                  <a:pt x="669750" y="1914508"/>
                  <a:pt x="474518" y="1645912"/>
                  <a:pt x="242603" y="1413998"/>
                </a:cubicBezTo>
                <a:cubicBezTo>
                  <a:pt x="-80868" y="1090527"/>
                  <a:pt x="-80868" y="566075"/>
                  <a:pt x="242604" y="242604"/>
                </a:cubicBezTo>
                <a:cubicBezTo>
                  <a:pt x="404340" y="80868"/>
                  <a:pt x="616321" y="0"/>
                  <a:pt x="828301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CD7B7D5B-6BF1-4856-982B-37EF1F573AD3}"/>
              </a:ext>
            </a:extLst>
          </p:cNvPr>
          <p:cNvSpPr/>
          <p:nvPr/>
        </p:nvSpPr>
        <p:spPr>
          <a:xfrm>
            <a:off x="4353807" y="340541"/>
            <a:ext cx="34843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/>
              <a:t>Key Results (MNIST)</a:t>
            </a:r>
            <a:endParaRPr lang="zh-CN" altLang="en-US" sz="2400" b="1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9AA46FA-B40D-301D-BB91-1F878335BF8E}"/>
              </a:ext>
            </a:extLst>
          </p:cNvPr>
          <p:cNvSpPr/>
          <p:nvPr/>
        </p:nvSpPr>
        <p:spPr>
          <a:xfrm>
            <a:off x="1985912" y="5182524"/>
            <a:ext cx="3547788" cy="379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600" dirty="0"/>
              <a:t>Accuracy improves with SNR</a:t>
            </a:r>
            <a:endParaRPr lang="zh-CN" altLang="en-US" sz="16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4FD8A05-F3DB-6DF5-2539-9AC7AAEA42D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51"/>
          <a:stretch>
            <a:fillRect/>
          </a:stretch>
        </p:blipFill>
        <p:spPr bwMode="auto">
          <a:xfrm>
            <a:off x="6286362" y="1395652"/>
            <a:ext cx="4997148" cy="291509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6D2E03E-337E-F6A5-AE28-AAAF857AD61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362" y="4987651"/>
            <a:ext cx="4685538" cy="76882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99D1FF0-1544-3650-78C3-2AE8A0D3D896}"/>
              </a:ext>
            </a:extLst>
          </p:cNvPr>
          <p:cNvSpPr/>
          <p:nvPr/>
        </p:nvSpPr>
        <p:spPr>
          <a:xfrm>
            <a:off x="7733392" y="4310743"/>
            <a:ext cx="2103088" cy="307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200" dirty="0"/>
              <a:t>Accuracy and PSNR</a:t>
            </a:r>
            <a:endParaRPr lang="zh-CN" altLang="en-US" sz="12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B82C5DB-CFA9-0934-1119-8B7899ED173A}"/>
              </a:ext>
            </a:extLst>
          </p:cNvPr>
          <p:cNvSpPr/>
          <p:nvPr/>
        </p:nvSpPr>
        <p:spPr>
          <a:xfrm>
            <a:off x="7577587" y="5818470"/>
            <a:ext cx="2103088" cy="307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200" dirty="0">
                <a:solidFill>
                  <a:srgbClr val="0070C0">
                    <a:lumMod val="50000"/>
                  </a:srgbClr>
                </a:solidFill>
                <a:cs typeface="+mn-ea"/>
                <a:sym typeface="+mn-lt"/>
              </a:rPr>
              <a:t>Reconstructed images</a:t>
            </a:r>
            <a:endParaRPr lang="zh-CN" altLang="en-US" sz="12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525601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E608D-2CF6-D6BE-A2BE-19D8718E6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MH_SubTitle_1">
            <a:extLst>
              <a:ext uri="{FF2B5EF4-FFF2-40B4-BE49-F238E27FC236}">
                <a16:creationId xmlns:a16="http://schemas.microsoft.com/office/drawing/2014/main" id="{099A41C6-BAEE-EA6A-D151-65948E1FDFC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819245" y="1619587"/>
            <a:ext cx="1072308" cy="1410484"/>
          </a:xfrm>
          <a:custGeom>
            <a:avLst/>
            <a:gdLst>
              <a:gd name="connsiteX0" fmla="*/ 848292 w 1696584"/>
              <a:gd name="connsiteY0" fmla="*/ 102876 h 2273362"/>
              <a:gd name="connsiteX1" fmla="*/ 102876 w 1696584"/>
              <a:gd name="connsiteY1" fmla="*/ 848291 h 2273362"/>
              <a:gd name="connsiteX2" fmla="*/ 848292 w 1696584"/>
              <a:gd name="connsiteY2" fmla="*/ 1593706 h 2273362"/>
              <a:gd name="connsiteX3" fmla="*/ 1593709 w 1696584"/>
              <a:gd name="connsiteY3" fmla="*/ 848291 h 2273362"/>
              <a:gd name="connsiteX4" fmla="*/ 848292 w 1696584"/>
              <a:gd name="connsiteY4" fmla="*/ 102876 h 2273362"/>
              <a:gd name="connsiteX5" fmla="*/ 848293 w 1696584"/>
              <a:gd name="connsiteY5" fmla="*/ 0 h 2273362"/>
              <a:gd name="connsiteX6" fmla="*/ 1448126 w 1696584"/>
              <a:gd name="connsiteY6" fmla="*/ 248458 h 2273362"/>
              <a:gd name="connsiteX7" fmla="*/ 1448125 w 1696584"/>
              <a:gd name="connsiteY7" fmla="*/ 1448123 h 2273362"/>
              <a:gd name="connsiteX8" fmla="*/ 848291 w 1696584"/>
              <a:gd name="connsiteY8" fmla="*/ 2273362 h 2273362"/>
              <a:gd name="connsiteX9" fmla="*/ 248459 w 1696584"/>
              <a:gd name="connsiteY9" fmla="*/ 1448124 h 2273362"/>
              <a:gd name="connsiteX10" fmla="*/ 248460 w 1696584"/>
              <a:gd name="connsiteY10" fmla="*/ 248458 h 2273362"/>
              <a:gd name="connsiteX11" fmla="*/ 848293 w 1696584"/>
              <a:gd name="connsiteY11" fmla="*/ 0 h 2273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96584" h="2273362">
                <a:moveTo>
                  <a:pt x="848292" y="102876"/>
                </a:moveTo>
                <a:cubicBezTo>
                  <a:pt x="436611" y="102876"/>
                  <a:pt x="102877" y="436610"/>
                  <a:pt x="102876" y="848291"/>
                </a:cubicBezTo>
                <a:cubicBezTo>
                  <a:pt x="102877" y="1259972"/>
                  <a:pt x="436611" y="1593706"/>
                  <a:pt x="848292" y="1593706"/>
                </a:cubicBezTo>
                <a:cubicBezTo>
                  <a:pt x="1259974" y="1593706"/>
                  <a:pt x="1593708" y="1259972"/>
                  <a:pt x="1593709" y="848291"/>
                </a:cubicBezTo>
                <a:cubicBezTo>
                  <a:pt x="1593708" y="436610"/>
                  <a:pt x="1259974" y="102876"/>
                  <a:pt x="848292" y="102876"/>
                </a:cubicBezTo>
                <a:close/>
                <a:moveTo>
                  <a:pt x="848293" y="0"/>
                </a:moveTo>
                <a:cubicBezTo>
                  <a:pt x="1065390" y="-1"/>
                  <a:pt x="1282486" y="82819"/>
                  <a:pt x="1448126" y="248458"/>
                </a:cubicBezTo>
                <a:cubicBezTo>
                  <a:pt x="1779404" y="579736"/>
                  <a:pt x="1779404" y="1116845"/>
                  <a:pt x="1448125" y="1448123"/>
                </a:cubicBezTo>
                <a:cubicBezTo>
                  <a:pt x="1210613" y="1685636"/>
                  <a:pt x="1010668" y="1960714"/>
                  <a:pt x="848291" y="2273362"/>
                </a:cubicBezTo>
                <a:cubicBezTo>
                  <a:pt x="685915" y="1960715"/>
                  <a:pt x="485971" y="1685636"/>
                  <a:pt x="248459" y="1448124"/>
                </a:cubicBezTo>
                <a:cubicBezTo>
                  <a:pt x="-82819" y="1116846"/>
                  <a:pt x="-82819" y="579738"/>
                  <a:pt x="248460" y="248458"/>
                </a:cubicBezTo>
                <a:cubicBezTo>
                  <a:pt x="414100" y="82819"/>
                  <a:pt x="631197" y="-1"/>
                  <a:pt x="848293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04682E15-D298-6948-7CE2-3AA249586610}"/>
              </a:ext>
            </a:extLst>
          </p:cNvPr>
          <p:cNvSpPr/>
          <p:nvPr/>
        </p:nvSpPr>
        <p:spPr>
          <a:xfrm>
            <a:off x="1985911" y="1855818"/>
            <a:ext cx="4300451" cy="379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da-DK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At CR=0.7, saves 30% bandwidth</a:t>
            </a:r>
            <a:endParaRPr lang="zh-CN" altLang="en-US" sz="16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99" name="MH_SubTitle_2">
            <a:extLst>
              <a:ext uri="{FF2B5EF4-FFF2-40B4-BE49-F238E27FC236}">
                <a16:creationId xmlns:a16="http://schemas.microsoft.com/office/drawing/2014/main" id="{4FB6F200-0EC0-A8A9-A3A2-1C2E960F9D8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19245" y="3223226"/>
            <a:ext cx="1072308" cy="1410484"/>
          </a:xfrm>
          <a:custGeom>
            <a:avLst/>
            <a:gdLst>
              <a:gd name="connsiteX0" fmla="*/ 809755 w 1619509"/>
              <a:gd name="connsiteY0" fmla="*/ 98200 h 2170088"/>
              <a:gd name="connsiteX1" fmla="*/ 98201 w 1619509"/>
              <a:gd name="connsiteY1" fmla="*/ 809753 h 2170088"/>
              <a:gd name="connsiteX2" fmla="*/ 809755 w 1619509"/>
              <a:gd name="connsiteY2" fmla="*/ 1521305 h 2170088"/>
              <a:gd name="connsiteX3" fmla="*/ 1521308 w 1619509"/>
              <a:gd name="connsiteY3" fmla="*/ 809753 h 2170088"/>
              <a:gd name="connsiteX4" fmla="*/ 809755 w 1619509"/>
              <a:gd name="connsiteY4" fmla="*/ 98200 h 2170088"/>
              <a:gd name="connsiteX5" fmla="*/ 809755 w 1619509"/>
              <a:gd name="connsiteY5" fmla="*/ 0 h 2170088"/>
              <a:gd name="connsiteX6" fmla="*/ 1382339 w 1619509"/>
              <a:gd name="connsiteY6" fmla="*/ 237171 h 2170088"/>
              <a:gd name="connsiteX7" fmla="*/ 1382338 w 1619509"/>
              <a:gd name="connsiteY7" fmla="*/ 1382338 h 2170088"/>
              <a:gd name="connsiteX8" fmla="*/ 809754 w 1619509"/>
              <a:gd name="connsiteY8" fmla="*/ 2170088 h 2170088"/>
              <a:gd name="connsiteX9" fmla="*/ 237170 w 1619509"/>
              <a:gd name="connsiteY9" fmla="*/ 1382339 h 2170088"/>
              <a:gd name="connsiteX10" fmla="*/ 237171 w 1619509"/>
              <a:gd name="connsiteY10" fmla="*/ 237172 h 2170088"/>
              <a:gd name="connsiteX11" fmla="*/ 809755 w 1619509"/>
              <a:gd name="connsiteY11" fmla="*/ 0 h 2170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19509" h="2170088">
                <a:moveTo>
                  <a:pt x="809755" y="98200"/>
                </a:moveTo>
                <a:cubicBezTo>
                  <a:pt x="416774" y="98200"/>
                  <a:pt x="98201" y="416773"/>
                  <a:pt x="98201" y="809753"/>
                </a:cubicBezTo>
                <a:cubicBezTo>
                  <a:pt x="98201" y="1202732"/>
                  <a:pt x="416774" y="1521305"/>
                  <a:pt x="809755" y="1521305"/>
                </a:cubicBezTo>
                <a:cubicBezTo>
                  <a:pt x="1202735" y="1521305"/>
                  <a:pt x="1521308" y="1202732"/>
                  <a:pt x="1521308" y="809753"/>
                </a:cubicBezTo>
                <a:cubicBezTo>
                  <a:pt x="1521307" y="416774"/>
                  <a:pt x="1202734" y="98201"/>
                  <a:pt x="809755" y="98200"/>
                </a:cubicBezTo>
                <a:close/>
                <a:moveTo>
                  <a:pt x="809755" y="0"/>
                </a:moveTo>
                <a:cubicBezTo>
                  <a:pt x="1016990" y="0"/>
                  <a:pt x="1224224" y="79056"/>
                  <a:pt x="1382339" y="237171"/>
                </a:cubicBezTo>
                <a:cubicBezTo>
                  <a:pt x="1698567" y="553400"/>
                  <a:pt x="1698567" y="1066109"/>
                  <a:pt x="1382338" y="1382338"/>
                </a:cubicBezTo>
                <a:cubicBezTo>
                  <a:pt x="1155616" y="1609061"/>
                  <a:pt x="964754" y="1871644"/>
                  <a:pt x="809754" y="2170088"/>
                </a:cubicBezTo>
                <a:cubicBezTo>
                  <a:pt x="654754" y="1871644"/>
                  <a:pt x="463892" y="1609061"/>
                  <a:pt x="237170" y="1382339"/>
                </a:cubicBezTo>
                <a:cubicBezTo>
                  <a:pt x="-79058" y="1066110"/>
                  <a:pt x="-79058" y="553401"/>
                  <a:pt x="237171" y="237172"/>
                </a:cubicBezTo>
                <a:cubicBezTo>
                  <a:pt x="395286" y="79057"/>
                  <a:pt x="602521" y="0"/>
                  <a:pt x="809755" y="0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EC2076EE-720E-1A85-2988-A56DB0D12718}"/>
              </a:ext>
            </a:extLst>
          </p:cNvPr>
          <p:cNvSpPr/>
          <p:nvPr/>
        </p:nvSpPr>
        <p:spPr>
          <a:xfrm>
            <a:off x="1891553" y="3649491"/>
            <a:ext cx="4014086" cy="379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US" altLang="zh-CN" sz="1600" dirty="0"/>
              <a:t>Semantic meaning preserved under noise</a:t>
            </a:r>
            <a:endParaRPr lang="zh-CN" altLang="en-US" sz="16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101" name="MH_SubTitle_3">
            <a:extLst>
              <a:ext uri="{FF2B5EF4-FFF2-40B4-BE49-F238E27FC236}">
                <a16:creationId xmlns:a16="http://schemas.microsoft.com/office/drawing/2014/main" id="{F53F48DF-ECE2-1549-6A77-2B2CCB91F8B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21481" y="4826865"/>
            <a:ext cx="1072308" cy="1410484"/>
          </a:xfrm>
          <a:custGeom>
            <a:avLst/>
            <a:gdLst>
              <a:gd name="connsiteX0" fmla="*/ 828301 w 1656601"/>
              <a:gd name="connsiteY0" fmla="*/ 100450 h 2219787"/>
              <a:gd name="connsiteX1" fmla="*/ 100451 w 1656601"/>
              <a:gd name="connsiteY1" fmla="*/ 828299 h 2219787"/>
              <a:gd name="connsiteX2" fmla="*/ 828301 w 1656601"/>
              <a:gd name="connsiteY2" fmla="*/ 1556147 h 2219787"/>
              <a:gd name="connsiteX3" fmla="*/ 1556150 w 1656601"/>
              <a:gd name="connsiteY3" fmla="*/ 828299 h 2219787"/>
              <a:gd name="connsiteX4" fmla="*/ 828301 w 1656601"/>
              <a:gd name="connsiteY4" fmla="*/ 100450 h 2219787"/>
              <a:gd name="connsiteX5" fmla="*/ 828301 w 1656601"/>
              <a:gd name="connsiteY5" fmla="*/ 0 h 2219787"/>
              <a:gd name="connsiteX6" fmla="*/ 1413998 w 1656601"/>
              <a:gd name="connsiteY6" fmla="*/ 242603 h 2219787"/>
              <a:gd name="connsiteX7" fmla="*/ 1413997 w 1656601"/>
              <a:gd name="connsiteY7" fmla="*/ 1413997 h 2219787"/>
              <a:gd name="connsiteX8" fmla="*/ 828300 w 1656601"/>
              <a:gd name="connsiteY8" fmla="*/ 2219787 h 2219787"/>
              <a:gd name="connsiteX9" fmla="*/ 242603 w 1656601"/>
              <a:gd name="connsiteY9" fmla="*/ 1413998 h 2219787"/>
              <a:gd name="connsiteX10" fmla="*/ 242604 w 1656601"/>
              <a:gd name="connsiteY10" fmla="*/ 242604 h 2219787"/>
              <a:gd name="connsiteX11" fmla="*/ 828301 w 1656601"/>
              <a:gd name="connsiteY11" fmla="*/ 0 h 2219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56601" h="2219787">
                <a:moveTo>
                  <a:pt x="828301" y="100450"/>
                </a:moveTo>
                <a:cubicBezTo>
                  <a:pt x="426320" y="100450"/>
                  <a:pt x="100450" y="426319"/>
                  <a:pt x="100451" y="828299"/>
                </a:cubicBezTo>
                <a:cubicBezTo>
                  <a:pt x="100451" y="1230278"/>
                  <a:pt x="426320" y="1556147"/>
                  <a:pt x="828301" y="1556147"/>
                </a:cubicBezTo>
                <a:cubicBezTo>
                  <a:pt x="1230281" y="1556147"/>
                  <a:pt x="1556150" y="1230278"/>
                  <a:pt x="1556150" y="828299"/>
                </a:cubicBezTo>
                <a:cubicBezTo>
                  <a:pt x="1556149" y="426319"/>
                  <a:pt x="1230280" y="100451"/>
                  <a:pt x="828301" y="100450"/>
                </a:cubicBezTo>
                <a:close/>
                <a:moveTo>
                  <a:pt x="828301" y="0"/>
                </a:moveTo>
                <a:cubicBezTo>
                  <a:pt x="1040282" y="0"/>
                  <a:pt x="1252263" y="80868"/>
                  <a:pt x="1413998" y="242603"/>
                </a:cubicBezTo>
                <a:cubicBezTo>
                  <a:pt x="1737469" y="566074"/>
                  <a:pt x="1737469" y="1090525"/>
                  <a:pt x="1413997" y="1413997"/>
                </a:cubicBezTo>
                <a:cubicBezTo>
                  <a:pt x="1182083" y="1645912"/>
                  <a:pt x="986850" y="1914508"/>
                  <a:pt x="828300" y="2219787"/>
                </a:cubicBezTo>
                <a:cubicBezTo>
                  <a:pt x="669750" y="1914508"/>
                  <a:pt x="474518" y="1645912"/>
                  <a:pt x="242603" y="1413998"/>
                </a:cubicBezTo>
                <a:cubicBezTo>
                  <a:pt x="-80868" y="1090527"/>
                  <a:pt x="-80868" y="566075"/>
                  <a:pt x="242604" y="242604"/>
                </a:cubicBezTo>
                <a:cubicBezTo>
                  <a:pt x="404340" y="80868"/>
                  <a:pt x="616321" y="0"/>
                  <a:pt x="828301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BC56A83-631D-64B0-7922-AC624C8F65CC}"/>
              </a:ext>
            </a:extLst>
          </p:cNvPr>
          <p:cNvSpPr/>
          <p:nvPr/>
        </p:nvSpPr>
        <p:spPr>
          <a:xfrm>
            <a:off x="4353807" y="340541"/>
            <a:ext cx="34843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/>
              <a:t>Key Results (CIFAR-10)</a:t>
            </a:r>
            <a:endParaRPr lang="zh-CN" altLang="en-US" sz="2400" b="1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C18E98D-ACE1-DCBE-CD3A-C7E7AC00D404}"/>
              </a:ext>
            </a:extLst>
          </p:cNvPr>
          <p:cNvSpPr/>
          <p:nvPr/>
        </p:nvSpPr>
        <p:spPr>
          <a:xfrm>
            <a:off x="1985912" y="5182524"/>
            <a:ext cx="3547788" cy="699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600" dirty="0"/>
              <a:t>Adaptive strategy outperforms fixed methods at high SNR</a:t>
            </a:r>
            <a:endParaRPr lang="zh-CN" altLang="en-US" sz="16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21A9BA0-B0CF-7502-8A9C-4E7BEF084C68}"/>
              </a:ext>
            </a:extLst>
          </p:cNvPr>
          <p:cNvSpPr/>
          <p:nvPr/>
        </p:nvSpPr>
        <p:spPr>
          <a:xfrm>
            <a:off x="7733392" y="4310743"/>
            <a:ext cx="2103088" cy="307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200" dirty="0"/>
              <a:t>Accuracy and PSNR</a:t>
            </a:r>
            <a:endParaRPr lang="zh-CN" altLang="en-US" sz="12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FDE66E7-808D-016A-E459-2373F8921340}"/>
              </a:ext>
            </a:extLst>
          </p:cNvPr>
          <p:cNvSpPr/>
          <p:nvPr/>
        </p:nvSpPr>
        <p:spPr>
          <a:xfrm>
            <a:off x="7534706" y="6257194"/>
            <a:ext cx="2103088" cy="307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200" dirty="0">
                <a:solidFill>
                  <a:srgbClr val="0070C0">
                    <a:lumMod val="50000"/>
                  </a:srgbClr>
                </a:solidFill>
                <a:cs typeface="+mn-ea"/>
                <a:sym typeface="+mn-lt"/>
              </a:rPr>
              <a:t>Reconstructed images</a:t>
            </a:r>
            <a:endParaRPr lang="zh-CN" altLang="en-US" sz="12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7BFF31B-08B8-99C4-CF73-57F12D4E2C6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56"/>
          <a:stretch>
            <a:fillRect/>
          </a:stretch>
        </p:blipFill>
        <p:spPr bwMode="auto">
          <a:xfrm>
            <a:off x="5999997" y="1234102"/>
            <a:ext cx="5172507" cy="301464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4FE1D6B-0A52-9ED6-75A5-9D713F21BD3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157" y="4725059"/>
            <a:ext cx="2394185" cy="16140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12262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H_SubTitle_2"/>
          <p:cNvSpPr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5084426" y="3047399"/>
            <a:ext cx="1133597" cy="115272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20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MH_Other_7"/>
          <p:cNvSpPr>
            <a:spLocks noChangeArrowheads="1"/>
          </p:cNvSpPr>
          <p:nvPr>
            <p:custDataLst>
              <p:tags r:id="rId2"/>
            </p:custDataLst>
          </p:nvPr>
        </p:nvSpPr>
        <p:spPr bwMode="gray">
          <a:xfrm rot="6430042" flipH="1" flipV="1">
            <a:off x="5482125" y="3800687"/>
            <a:ext cx="153001" cy="598094"/>
          </a:xfrm>
          <a:prstGeom prst="moon">
            <a:avLst>
              <a:gd name="adj" fmla="val 49773"/>
            </a:avLst>
          </a:prstGeom>
          <a:solidFill>
            <a:srgbClr val="FFFFFF">
              <a:alpha val="39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zh-CN" altLang="en-US" sz="180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6" name="MH_SubTitle_3"/>
          <p:cNvSpPr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7226363" y="3049969"/>
            <a:ext cx="1133597" cy="1150984"/>
          </a:xfrm>
          <a:prstGeom prst="ellipse">
            <a:avLst/>
          </a:prstGeom>
          <a:solidFill>
            <a:schemeClr val="accent1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20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MH_SubTitle_4"/>
          <p:cNvSpPr>
            <a:spLocks noChangeArrowheads="1"/>
          </p:cNvSpPr>
          <p:nvPr>
            <p:custDataLst>
              <p:tags r:id="rId4"/>
            </p:custDataLst>
          </p:nvPr>
        </p:nvSpPr>
        <p:spPr bwMode="gray">
          <a:xfrm>
            <a:off x="9389844" y="3050876"/>
            <a:ext cx="1133597" cy="1150984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20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731589" y="4336190"/>
            <a:ext cx="1637804" cy="377286"/>
            <a:chOff x="2731589" y="4580627"/>
            <a:chExt cx="1637804" cy="377286"/>
          </a:xfrm>
        </p:grpSpPr>
        <p:sp>
          <p:nvSpPr>
            <p:cNvPr id="28" name="MH_Other_17"/>
            <p:cNvSpPr>
              <a:spLocks noChangeShapeType="1"/>
            </p:cNvSpPr>
            <p:nvPr>
              <p:custDataLst>
                <p:tags r:id="rId15"/>
              </p:custDataLst>
            </p:nvPr>
          </p:nvSpPr>
          <p:spPr bwMode="gray">
            <a:xfrm>
              <a:off x="3552228" y="4580627"/>
              <a:ext cx="0" cy="366854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MH_Other_18"/>
            <p:cNvSpPr>
              <a:spLocks noChangeShapeType="1"/>
            </p:cNvSpPr>
            <p:nvPr>
              <p:custDataLst>
                <p:tags r:id="rId16"/>
              </p:custDataLst>
            </p:nvPr>
          </p:nvSpPr>
          <p:spPr bwMode="gray">
            <a:xfrm flipH="1">
              <a:off x="2731589" y="4957913"/>
              <a:ext cx="1637804" cy="0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prstDash val="sysDot"/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022008" y="2609714"/>
            <a:ext cx="1787328" cy="368593"/>
            <a:chOff x="9022008" y="2854151"/>
            <a:chExt cx="1787328" cy="368593"/>
          </a:xfrm>
        </p:grpSpPr>
        <p:sp>
          <p:nvSpPr>
            <p:cNvPr id="30" name="MH_Other_19"/>
            <p:cNvSpPr>
              <a:spLocks noChangeShapeType="1"/>
            </p:cNvSpPr>
            <p:nvPr>
              <p:custDataLst>
                <p:tags r:id="rId13"/>
              </p:custDataLst>
            </p:nvPr>
          </p:nvSpPr>
          <p:spPr bwMode="gray">
            <a:xfrm>
              <a:off x="9915672" y="2855890"/>
              <a:ext cx="0" cy="366854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1" name="MH_Other_20"/>
            <p:cNvSpPr>
              <a:spLocks noChangeShapeType="1"/>
            </p:cNvSpPr>
            <p:nvPr>
              <p:custDataLst>
                <p:tags r:id="rId14"/>
              </p:custDataLst>
            </p:nvPr>
          </p:nvSpPr>
          <p:spPr bwMode="gray">
            <a:xfrm flipH="1">
              <a:off x="9022008" y="2854151"/>
              <a:ext cx="1787328" cy="0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prstDash val="sysDot"/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732768" y="2609714"/>
            <a:ext cx="1940329" cy="368593"/>
            <a:chOff x="4732768" y="2854151"/>
            <a:chExt cx="1940329" cy="368593"/>
          </a:xfrm>
        </p:grpSpPr>
        <p:sp>
          <p:nvSpPr>
            <p:cNvPr id="32" name="MH_Other_21"/>
            <p:cNvSpPr>
              <a:spLocks noChangeShapeType="1"/>
            </p:cNvSpPr>
            <p:nvPr>
              <p:custDataLst>
                <p:tags r:id="rId11"/>
              </p:custDataLst>
            </p:nvPr>
          </p:nvSpPr>
          <p:spPr bwMode="gray">
            <a:xfrm>
              <a:off x="5702933" y="2855890"/>
              <a:ext cx="0" cy="366854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3" name="MH_Other_22"/>
            <p:cNvSpPr>
              <a:spLocks noChangeShapeType="1"/>
            </p:cNvSpPr>
            <p:nvPr>
              <p:custDataLst>
                <p:tags r:id="rId12"/>
              </p:custDataLst>
            </p:nvPr>
          </p:nvSpPr>
          <p:spPr bwMode="gray">
            <a:xfrm flipH="1">
              <a:off x="4732768" y="2854151"/>
              <a:ext cx="1940329" cy="0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prstDash val="sysDot"/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933894" y="4336190"/>
            <a:ext cx="1738646" cy="366854"/>
            <a:chOff x="6933894" y="4580627"/>
            <a:chExt cx="1738646" cy="366854"/>
          </a:xfrm>
        </p:grpSpPr>
        <p:sp>
          <p:nvSpPr>
            <p:cNvPr id="34" name="MH_Other_23"/>
            <p:cNvSpPr>
              <a:spLocks noChangeShapeType="1"/>
            </p:cNvSpPr>
            <p:nvPr>
              <p:custDataLst>
                <p:tags r:id="rId9"/>
              </p:custDataLst>
            </p:nvPr>
          </p:nvSpPr>
          <p:spPr bwMode="gray">
            <a:xfrm>
              <a:off x="7822343" y="4580627"/>
              <a:ext cx="0" cy="366854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5" name="MH_Other_24"/>
            <p:cNvSpPr>
              <a:spLocks noChangeShapeType="1"/>
            </p:cNvSpPr>
            <p:nvPr>
              <p:custDataLst>
                <p:tags r:id="rId10"/>
              </p:custDataLst>
            </p:nvPr>
          </p:nvSpPr>
          <p:spPr bwMode="gray">
            <a:xfrm flipH="1">
              <a:off x="6933894" y="4947481"/>
              <a:ext cx="1738646" cy="0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prstDash val="sysDot"/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6" name="MH_Other_28"/>
          <p:cNvSpPr>
            <a:spLocks noChangeArrowheads="1"/>
          </p:cNvSpPr>
          <p:nvPr>
            <p:custDataLst>
              <p:tags r:id="rId5"/>
            </p:custDataLst>
          </p:nvPr>
        </p:nvSpPr>
        <p:spPr bwMode="ltGray">
          <a:xfrm>
            <a:off x="1784025" y="2912239"/>
            <a:ext cx="10014600" cy="1495236"/>
          </a:xfrm>
          <a:custGeom>
            <a:avLst/>
            <a:gdLst>
              <a:gd name="connsiteX0" fmla="*/ 3538499 w 9097190"/>
              <a:gd name="connsiteY0" fmla="*/ 0 h 1364434"/>
              <a:gd name="connsiteX1" fmla="*/ 4183142 w 9097190"/>
              <a:gd name="connsiteY1" fmla="*/ 569062 h 1364434"/>
              <a:gd name="connsiteX2" fmla="*/ 4190723 w 9097190"/>
              <a:gd name="connsiteY2" fmla="*/ 642122 h 1364434"/>
              <a:gd name="connsiteX3" fmla="*/ 4900728 w 9097190"/>
              <a:gd name="connsiteY3" fmla="*/ 642122 h 1364434"/>
              <a:gd name="connsiteX4" fmla="*/ 4900728 w 9097190"/>
              <a:gd name="connsiteY4" fmla="*/ 694342 h 1364434"/>
              <a:gd name="connsiteX5" fmla="*/ 4909402 w 9097190"/>
              <a:gd name="connsiteY5" fmla="*/ 778048 h 1364434"/>
              <a:gd name="connsiteX6" fmla="*/ 5481660 w 9097190"/>
              <a:gd name="connsiteY6" fmla="*/ 1283219 h 1364434"/>
              <a:gd name="connsiteX7" fmla="*/ 6053856 w 9097190"/>
              <a:gd name="connsiteY7" fmla="*/ 778045 h 1364434"/>
              <a:gd name="connsiteX8" fmla="*/ 6066653 w 9097190"/>
              <a:gd name="connsiteY8" fmla="*/ 654553 h 1364434"/>
              <a:gd name="connsiteX9" fmla="*/ 6066653 w 9097190"/>
              <a:gd name="connsiteY9" fmla="*/ 642122 h 1364434"/>
              <a:gd name="connsiteX10" fmla="*/ 6788410 w 9097190"/>
              <a:gd name="connsiteY10" fmla="*/ 642122 h 1364434"/>
              <a:gd name="connsiteX11" fmla="*/ 6795991 w 9097190"/>
              <a:gd name="connsiteY11" fmla="*/ 569065 h 1364434"/>
              <a:gd name="connsiteX12" fmla="*/ 7440574 w 9097190"/>
              <a:gd name="connsiteY12" fmla="*/ 0 h 1364434"/>
              <a:gd name="connsiteX13" fmla="*/ 8085217 w 9097190"/>
              <a:gd name="connsiteY13" fmla="*/ 569062 h 1364434"/>
              <a:gd name="connsiteX14" fmla="*/ 8092798 w 9097190"/>
              <a:gd name="connsiteY14" fmla="*/ 642122 h 1364434"/>
              <a:gd name="connsiteX15" fmla="*/ 9097190 w 9097190"/>
              <a:gd name="connsiteY15" fmla="*/ 642122 h 1364434"/>
              <a:gd name="connsiteX16" fmla="*/ 9097190 w 9097190"/>
              <a:gd name="connsiteY16" fmla="*/ 718322 h 1364434"/>
              <a:gd name="connsiteX17" fmla="*/ 8030390 w 9097190"/>
              <a:gd name="connsiteY17" fmla="*/ 718322 h 1364434"/>
              <a:gd name="connsiteX18" fmla="*/ 8030390 w 9097190"/>
              <a:gd name="connsiteY18" fmla="*/ 714337 h 1364434"/>
              <a:gd name="connsiteX19" fmla="*/ 8026097 w 9097190"/>
              <a:gd name="connsiteY19" fmla="*/ 714403 h 1364434"/>
              <a:gd name="connsiteX20" fmla="*/ 7440635 w 9097190"/>
              <a:gd name="connsiteY20" fmla="*/ 81215 h 1364434"/>
              <a:gd name="connsiteX21" fmla="*/ 6868377 w 9097190"/>
              <a:gd name="connsiteY21" fmla="*/ 586386 h 1364434"/>
              <a:gd name="connsiteX22" fmla="*/ 6858653 w 9097190"/>
              <a:gd name="connsiteY22" fmla="*/ 680226 h 1364434"/>
              <a:gd name="connsiteX23" fmla="*/ 6858653 w 9097190"/>
              <a:gd name="connsiteY23" fmla="*/ 716735 h 1364434"/>
              <a:gd name="connsiteX24" fmla="*/ 6134402 w 9097190"/>
              <a:gd name="connsiteY24" fmla="*/ 716735 h 1364434"/>
              <a:gd name="connsiteX25" fmla="*/ 6126242 w 9097190"/>
              <a:gd name="connsiteY25" fmla="*/ 795372 h 1364434"/>
              <a:gd name="connsiteX26" fmla="*/ 5481599 w 9097190"/>
              <a:gd name="connsiteY26" fmla="*/ 1364434 h 1364434"/>
              <a:gd name="connsiteX27" fmla="*/ 4837016 w 9097190"/>
              <a:gd name="connsiteY27" fmla="*/ 795370 h 1364434"/>
              <a:gd name="connsiteX28" fmla="*/ 4828857 w 9097190"/>
              <a:gd name="connsiteY28" fmla="*/ 716735 h 1364434"/>
              <a:gd name="connsiteX29" fmla="*/ 4126728 w 9097190"/>
              <a:gd name="connsiteY29" fmla="*/ 716735 h 1364434"/>
              <a:gd name="connsiteX30" fmla="*/ 4126728 w 9097190"/>
              <a:gd name="connsiteY30" fmla="*/ 714361 h 1364434"/>
              <a:gd name="connsiteX31" fmla="*/ 4124022 w 9097190"/>
              <a:gd name="connsiteY31" fmla="*/ 714403 h 1364434"/>
              <a:gd name="connsiteX32" fmla="*/ 3538560 w 9097190"/>
              <a:gd name="connsiteY32" fmla="*/ 81215 h 1364434"/>
              <a:gd name="connsiteX33" fmla="*/ 2966303 w 9097190"/>
              <a:gd name="connsiteY33" fmla="*/ 586386 h 1364434"/>
              <a:gd name="connsiteX34" fmla="*/ 2953566 w 9097190"/>
              <a:gd name="connsiteY34" fmla="*/ 709293 h 1364434"/>
              <a:gd name="connsiteX35" fmla="*/ 2953566 w 9097190"/>
              <a:gd name="connsiteY35" fmla="*/ 716735 h 1364434"/>
              <a:gd name="connsiteX36" fmla="*/ 2229152 w 9097190"/>
              <a:gd name="connsiteY36" fmla="*/ 716735 h 1364434"/>
              <a:gd name="connsiteX37" fmla="*/ 2220992 w 9097190"/>
              <a:gd name="connsiteY37" fmla="*/ 795372 h 1364434"/>
              <a:gd name="connsiteX38" fmla="*/ 1576349 w 9097190"/>
              <a:gd name="connsiteY38" fmla="*/ 1364434 h 1364434"/>
              <a:gd name="connsiteX39" fmla="*/ 931767 w 9097190"/>
              <a:gd name="connsiteY39" fmla="*/ 795369 h 1364434"/>
              <a:gd name="connsiteX40" fmla="*/ 923772 w 9097190"/>
              <a:gd name="connsiteY40" fmla="*/ 718322 h 1364434"/>
              <a:gd name="connsiteX41" fmla="*/ 0 w 9097190"/>
              <a:gd name="connsiteY41" fmla="*/ 718322 h 1364434"/>
              <a:gd name="connsiteX42" fmla="*/ 0 w 9097190"/>
              <a:gd name="connsiteY42" fmla="*/ 642122 h 1364434"/>
              <a:gd name="connsiteX43" fmla="*/ 990600 w 9097190"/>
              <a:gd name="connsiteY43" fmla="*/ 642122 h 1364434"/>
              <a:gd name="connsiteX44" fmla="*/ 990600 w 9097190"/>
              <a:gd name="connsiteY44" fmla="*/ 650036 h 1364434"/>
              <a:gd name="connsiteX45" fmla="*/ 990887 w 9097190"/>
              <a:gd name="connsiteY45" fmla="*/ 650032 h 1364434"/>
              <a:gd name="connsiteX46" fmla="*/ 1576410 w 9097190"/>
              <a:gd name="connsiteY46" fmla="*/ 1283219 h 1364434"/>
              <a:gd name="connsiteX47" fmla="*/ 2148607 w 9097190"/>
              <a:gd name="connsiteY47" fmla="*/ 778045 h 1364434"/>
              <a:gd name="connsiteX48" fmla="*/ 2158229 w 9097190"/>
              <a:gd name="connsiteY48" fmla="*/ 685192 h 1364434"/>
              <a:gd name="connsiteX49" fmla="*/ 2158229 w 9097190"/>
              <a:gd name="connsiteY49" fmla="*/ 642122 h 1364434"/>
              <a:gd name="connsiteX50" fmla="*/ 2886335 w 9097190"/>
              <a:gd name="connsiteY50" fmla="*/ 642122 h 1364434"/>
              <a:gd name="connsiteX51" fmla="*/ 2893916 w 9097190"/>
              <a:gd name="connsiteY51" fmla="*/ 569065 h 1364434"/>
              <a:gd name="connsiteX52" fmla="*/ 3538499 w 9097190"/>
              <a:gd name="connsiteY52" fmla="*/ 0 h 136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9097190" h="1364434">
                <a:moveTo>
                  <a:pt x="3538499" y="0"/>
                </a:moveTo>
                <a:cubicBezTo>
                  <a:pt x="3854224" y="-59"/>
                  <a:pt x="4118654" y="243274"/>
                  <a:pt x="4183142" y="569062"/>
                </a:cubicBezTo>
                <a:lnTo>
                  <a:pt x="4190723" y="642122"/>
                </a:lnTo>
                <a:lnTo>
                  <a:pt x="4900728" y="642122"/>
                </a:lnTo>
                <a:lnTo>
                  <a:pt x="4900728" y="694342"/>
                </a:lnTo>
                <a:lnTo>
                  <a:pt x="4909402" y="778048"/>
                </a:lnTo>
                <a:cubicBezTo>
                  <a:pt x="4966615" y="1067267"/>
                  <a:pt x="5201365" y="1283277"/>
                  <a:pt x="5481660" y="1283219"/>
                </a:cubicBezTo>
                <a:cubicBezTo>
                  <a:pt x="5761901" y="1283219"/>
                  <a:pt x="5996644" y="1067252"/>
                  <a:pt x="6053856" y="778045"/>
                </a:cubicBezTo>
                <a:lnTo>
                  <a:pt x="6066653" y="654553"/>
                </a:lnTo>
                <a:lnTo>
                  <a:pt x="6066653" y="642122"/>
                </a:lnTo>
                <a:lnTo>
                  <a:pt x="6788410" y="642122"/>
                </a:lnTo>
                <a:lnTo>
                  <a:pt x="6795991" y="569065"/>
                </a:lnTo>
                <a:cubicBezTo>
                  <a:pt x="6860479" y="243289"/>
                  <a:pt x="7124902" y="0"/>
                  <a:pt x="7440574" y="0"/>
                </a:cubicBezTo>
                <a:cubicBezTo>
                  <a:pt x="7756299" y="-59"/>
                  <a:pt x="8020729" y="243274"/>
                  <a:pt x="8085217" y="569062"/>
                </a:cubicBezTo>
                <a:lnTo>
                  <a:pt x="8092798" y="642122"/>
                </a:lnTo>
                <a:lnTo>
                  <a:pt x="9097190" y="642122"/>
                </a:lnTo>
                <a:lnTo>
                  <a:pt x="9097190" y="718322"/>
                </a:lnTo>
                <a:lnTo>
                  <a:pt x="8030390" y="718322"/>
                </a:lnTo>
                <a:lnTo>
                  <a:pt x="8030390" y="714337"/>
                </a:lnTo>
                <a:lnTo>
                  <a:pt x="8026097" y="714403"/>
                </a:lnTo>
                <a:cubicBezTo>
                  <a:pt x="8021760" y="363294"/>
                  <a:pt x="7760910" y="81215"/>
                  <a:pt x="7440635" y="81215"/>
                </a:cubicBezTo>
                <a:cubicBezTo>
                  <a:pt x="7160340" y="81157"/>
                  <a:pt x="6925590" y="297167"/>
                  <a:pt x="6868377" y="586386"/>
                </a:cubicBezTo>
                <a:lnTo>
                  <a:pt x="6858653" y="680226"/>
                </a:lnTo>
                <a:lnTo>
                  <a:pt x="6858653" y="716735"/>
                </a:lnTo>
                <a:lnTo>
                  <a:pt x="6134402" y="716735"/>
                </a:lnTo>
                <a:lnTo>
                  <a:pt x="6126242" y="795372"/>
                </a:lnTo>
                <a:cubicBezTo>
                  <a:pt x="6061754" y="1121160"/>
                  <a:pt x="5797324" y="1364493"/>
                  <a:pt x="5481599" y="1364434"/>
                </a:cubicBezTo>
                <a:cubicBezTo>
                  <a:pt x="5165927" y="1364434"/>
                  <a:pt x="4901504" y="1121145"/>
                  <a:pt x="4837016" y="795370"/>
                </a:cubicBezTo>
                <a:lnTo>
                  <a:pt x="4828857" y="716735"/>
                </a:lnTo>
                <a:lnTo>
                  <a:pt x="4126728" y="716735"/>
                </a:lnTo>
                <a:lnTo>
                  <a:pt x="4126728" y="714361"/>
                </a:lnTo>
                <a:lnTo>
                  <a:pt x="4124022" y="714403"/>
                </a:lnTo>
                <a:cubicBezTo>
                  <a:pt x="4119685" y="363294"/>
                  <a:pt x="3858836" y="81215"/>
                  <a:pt x="3538560" y="81215"/>
                </a:cubicBezTo>
                <a:cubicBezTo>
                  <a:pt x="3258265" y="81157"/>
                  <a:pt x="3023515" y="297167"/>
                  <a:pt x="2966303" y="586386"/>
                </a:cubicBezTo>
                <a:lnTo>
                  <a:pt x="2953566" y="709293"/>
                </a:lnTo>
                <a:lnTo>
                  <a:pt x="2953566" y="716735"/>
                </a:lnTo>
                <a:lnTo>
                  <a:pt x="2229152" y="716735"/>
                </a:lnTo>
                <a:lnTo>
                  <a:pt x="2220992" y="795372"/>
                </a:lnTo>
                <a:cubicBezTo>
                  <a:pt x="2156504" y="1121160"/>
                  <a:pt x="1892075" y="1364493"/>
                  <a:pt x="1576349" y="1364434"/>
                </a:cubicBezTo>
                <a:cubicBezTo>
                  <a:pt x="1260677" y="1364434"/>
                  <a:pt x="996254" y="1121145"/>
                  <a:pt x="931767" y="795369"/>
                </a:cubicBezTo>
                <a:lnTo>
                  <a:pt x="923772" y="718322"/>
                </a:lnTo>
                <a:lnTo>
                  <a:pt x="0" y="718322"/>
                </a:lnTo>
                <a:lnTo>
                  <a:pt x="0" y="642122"/>
                </a:lnTo>
                <a:lnTo>
                  <a:pt x="990600" y="642122"/>
                </a:lnTo>
                <a:lnTo>
                  <a:pt x="990600" y="650036"/>
                </a:lnTo>
                <a:lnTo>
                  <a:pt x="990887" y="650032"/>
                </a:lnTo>
                <a:cubicBezTo>
                  <a:pt x="995224" y="1001140"/>
                  <a:pt x="1256073" y="1283286"/>
                  <a:pt x="1576410" y="1283219"/>
                </a:cubicBezTo>
                <a:cubicBezTo>
                  <a:pt x="1856651" y="1283219"/>
                  <a:pt x="2091394" y="1067252"/>
                  <a:pt x="2148607" y="778045"/>
                </a:cubicBezTo>
                <a:lnTo>
                  <a:pt x="2158229" y="685192"/>
                </a:lnTo>
                <a:lnTo>
                  <a:pt x="2158229" y="642122"/>
                </a:lnTo>
                <a:lnTo>
                  <a:pt x="2886335" y="642122"/>
                </a:lnTo>
                <a:lnTo>
                  <a:pt x="2893916" y="569065"/>
                </a:lnTo>
                <a:cubicBezTo>
                  <a:pt x="2958404" y="243289"/>
                  <a:pt x="3222827" y="0"/>
                  <a:pt x="3538499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="ctr"/>
          <a:lstStyle/>
          <a:p>
            <a:pPr>
              <a:defRPr/>
            </a:pPr>
            <a:endParaRPr lang="zh-CN" altLang="en-US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7" name="MH_SubTitle_1"/>
          <p:cNvSpPr>
            <a:spLocks noChangeArrowheads="1"/>
          </p:cNvSpPr>
          <p:nvPr>
            <p:custDataLst>
              <p:tags r:id="rId6"/>
            </p:custDataLst>
          </p:nvPr>
        </p:nvSpPr>
        <p:spPr bwMode="gray">
          <a:xfrm>
            <a:off x="2933722" y="3049969"/>
            <a:ext cx="1133597" cy="1150984"/>
          </a:xfrm>
          <a:prstGeom prst="ellipse">
            <a:avLst/>
          </a:prstGeom>
          <a:solidFill>
            <a:schemeClr val="accent1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0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MH_Other_29"/>
          <p:cNvSpPr>
            <a:spLocks noChangeArrowheads="1"/>
          </p:cNvSpPr>
          <p:nvPr>
            <p:custDataLst>
              <p:tags r:id="rId7"/>
            </p:custDataLst>
          </p:nvPr>
        </p:nvSpPr>
        <p:spPr bwMode="gray">
          <a:xfrm rot="5319245" flipH="1" flipV="1">
            <a:off x="3476598" y="3803296"/>
            <a:ext cx="149524" cy="603310"/>
          </a:xfrm>
          <a:prstGeom prst="moon">
            <a:avLst>
              <a:gd name="adj" fmla="val 49773"/>
            </a:avLst>
          </a:prstGeom>
          <a:solidFill>
            <a:srgbClr val="FFFFFF">
              <a:alpha val="39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zh-CN" altLang="en-US" sz="180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9" name="MH_Other_31"/>
          <p:cNvSpPr>
            <a:spLocks noChangeArrowheads="1"/>
          </p:cNvSpPr>
          <p:nvPr>
            <p:custDataLst>
              <p:tags r:id="rId8"/>
            </p:custDataLst>
          </p:nvPr>
        </p:nvSpPr>
        <p:spPr bwMode="gray">
          <a:xfrm rot="5319245" flipH="1" flipV="1">
            <a:off x="7755405" y="3803296"/>
            <a:ext cx="149524" cy="603311"/>
          </a:xfrm>
          <a:prstGeom prst="moon">
            <a:avLst>
              <a:gd name="adj" fmla="val 49773"/>
            </a:avLst>
          </a:prstGeom>
          <a:solidFill>
            <a:srgbClr val="FFFFFF">
              <a:alpha val="39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zh-CN" altLang="en-US" sz="180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-1883474" y="1793123"/>
            <a:ext cx="3721390" cy="372139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230016" y="4816137"/>
            <a:ext cx="2442758" cy="1019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en-US" altLang="zh-CN" sz="1600" b="1" dirty="0"/>
              <a:t>Low SNR</a:t>
            </a:r>
            <a:r>
              <a:rPr lang="en-US" altLang="zh-CN" sz="1600" dirty="0"/>
              <a:t> → Neural encoding boosts accuracy &amp; PSNR</a:t>
            </a:r>
            <a:endParaRPr lang="zh-CN" altLang="en-US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707884" y="4816137"/>
            <a:ext cx="2244566" cy="1019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High compression (0.1 MNIST, 0.7 CIFAR-10) still useful</a:t>
            </a:r>
            <a:endParaRPr lang="zh-CN" altLang="en-US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793389" y="1704908"/>
            <a:ext cx="2244566" cy="1019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en-US" altLang="zh-CN" sz="1600" dirty="0"/>
              <a:t>Well-suited for </a:t>
            </a:r>
            <a:r>
              <a:rPr lang="en-US" altLang="zh-CN" sz="1600" b="1" dirty="0"/>
              <a:t>dynamic vehicular channels</a:t>
            </a:r>
            <a:endParaRPr lang="zh-CN" altLang="en-US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4548687" y="1704908"/>
            <a:ext cx="2244566" cy="1019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en-US" altLang="zh-CN" sz="1600" b="1" dirty="0"/>
              <a:t>High SNR</a:t>
            </a:r>
            <a:r>
              <a:rPr lang="en-US" altLang="zh-CN" sz="1600" dirty="0"/>
              <a:t> → Direct transmission saves computation</a:t>
            </a:r>
            <a:endParaRPr lang="zh-CN" altLang="en-US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49" name="KSO_Shape"/>
          <p:cNvSpPr/>
          <p:nvPr/>
        </p:nvSpPr>
        <p:spPr bwMode="auto">
          <a:xfrm>
            <a:off x="614837" y="3082225"/>
            <a:ext cx="778634" cy="1165039"/>
          </a:xfrm>
          <a:custGeom>
            <a:avLst/>
            <a:gdLst/>
            <a:ahLst/>
            <a:cxnLst/>
            <a:rect l="0" t="0" r="r" b="b"/>
            <a:pathLst>
              <a:path w="1019175" h="1524001">
                <a:moveTo>
                  <a:pt x="643934" y="1322388"/>
                </a:moveTo>
                <a:lnTo>
                  <a:pt x="649244" y="1322388"/>
                </a:lnTo>
                <a:lnTo>
                  <a:pt x="835334" y="1322388"/>
                </a:lnTo>
                <a:lnTo>
                  <a:pt x="840643" y="1322388"/>
                </a:lnTo>
                <a:lnTo>
                  <a:pt x="845156" y="1323178"/>
                </a:lnTo>
                <a:lnTo>
                  <a:pt x="849935" y="1323704"/>
                </a:lnTo>
                <a:lnTo>
                  <a:pt x="854182" y="1324494"/>
                </a:lnTo>
                <a:lnTo>
                  <a:pt x="858695" y="1325547"/>
                </a:lnTo>
                <a:lnTo>
                  <a:pt x="862411" y="1327126"/>
                </a:lnTo>
                <a:lnTo>
                  <a:pt x="866128" y="1328705"/>
                </a:lnTo>
                <a:lnTo>
                  <a:pt x="869579" y="1330547"/>
                </a:lnTo>
                <a:lnTo>
                  <a:pt x="872499" y="1332390"/>
                </a:lnTo>
                <a:lnTo>
                  <a:pt x="875685" y="1334495"/>
                </a:lnTo>
                <a:lnTo>
                  <a:pt x="878605" y="1336864"/>
                </a:lnTo>
                <a:lnTo>
                  <a:pt x="880994" y="1339759"/>
                </a:lnTo>
                <a:lnTo>
                  <a:pt x="883383" y="1342392"/>
                </a:lnTo>
                <a:lnTo>
                  <a:pt x="885507" y="1345287"/>
                </a:lnTo>
                <a:lnTo>
                  <a:pt x="887896" y="1348708"/>
                </a:lnTo>
                <a:lnTo>
                  <a:pt x="889754" y="1352130"/>
                </a:lnTo>
                <a:lnTo>
                  <a:pt x="891347" y="1355552"/>
                </a:lnTo>
                <a:lnTo>
                  <a:pt x="892674" y="1359236"/>
                </a:lnTo>
                <a:lnTo>
                  <a:pt x="894267" y="1362921"/>
                </a:lnTo>
                <a:lnTo>
                  <a:pt x="895594" y="1366869"/>
                </a:lnTo>
                <a:lnTo>
                  <a:pt x="897718" y="1375292"/>
                </a:lnTo>
                <a:lnTo>
                  <a:pt x="899311" y="1383977"/>
                </a:lnTo>
                <a:lnTo>
                  <a:pt x="900638" y="1393190"/>
                </a:lnTo>
                <a:lnTo>
                  <a:pt x="901169" y="1402928"/>
                </a:lnTo>
                <a:lnTo>
                  <a:pt x="901700" y="1412930"/>
                </a:lnTo>
                <a:lnTo>
                  <a:pt x="901700" y="1423458"/>
                </a:lnTo>
                <a:lnTo>
                  <a:pt x="901700" y="1433460"/>
                </a:lnTo>
                <a:lnTo>
                  <a:pt x="901169" y="1443461"/>
                </a:lnTo>
                <a:lnTo>
                  <a:pt x="900638" y="1453200"/>
                </a:lnTo>
                <a:lnTo>
                  <a:pt x="899311" y="1462412"/>
                </a:lnTo>
                <a:lnTo>
                  <a:pt x="897718" y="1471097"/>
                </a:lnTo>
                <a:lnTo>
                  <a:pt x="895594" y="1479520"/>
                </a:lnTo>
                <a:lnTo>
                  <a:pt x="894267" y="1483468"/>
                </a:lnTo>
                <a:lnTo>
                  <a:pt x="892674" y="1487153"/>
                </a:lnTo>
                <a:lnTo>
                  <a:pt x="891347" y="1490838"/>
                </a:lnTo>
                <a:lnTo>
                  <a:pt x="889754" y="1494259"/>
                </a:lnTo>
                <a:lnTo>
                  <a:pt x="887896" y="1497681"/>
                </a:lnTo>
                <a:lnTo>
                  <a:pt x="885507" y="1500839"/>
                </a:lnTo>
                <a:lnTo>
                  <a:pt x="883383" y="1503998"/>
                </a:lnTo>
                <a:lnTo>
                  <a:pt x="880994" y="1506630"/>
                </a:lnTo>
                <a:lnTo>
                  <a:pt x="878605" y="1509525"/>
                </a:lnTo>
                <a:lnTo>
                  <a:pt x="875685" y="1511631"/>
                </a:lnTo>
                <a:lnTo>
                  <a:pt x="872499" y="1513999"/>
                </a:lnTo>
                <a:lnTo>
                  <a:pt x="869579" y="1515842"/>
                </a:lnTo>
                <a:lnTo>
                  <a:pt x="866128" y="1517684"/>
                </a:lnTo>
                <a:lnTo>
                  <a:pt x="862411" y="1519263"/>
                </a:lnTo>
                <a:lnTo>
                  <a:pt x="858695" y="1520843"/>
                </a:lnTo>
                <a:lnTo>
                  <a:pt x="854182" y="1521896"/>
                </a:lnTo>
                <a:lnTo>
                  <a:pt x="849935" y="1522685"/>
                </a:lnTo>
                <a:lnTo>
                  <a:pt x="845156" y="1523212"/>
                </a:lnTo>
                <a:lnTo>
                  <a:pt x="840643" y="1523738"/>
                </a:lnTo>
                <a:lnTo>
                  <a:pt x="835334" y="1524001"/>
                </a:lnTo>
                <a:lnTo>
                  <a:pt x="649244" y="1524001"/>
                </a:lnTo>
                <a:lnTo>
                  <a:pt x="643934" y="1523738"/>
                </a:lnTo>
                <a:lnTo>
                  <a:pt x="638891" y="1523212"/>
                </a:lnTo>
                <a:lnTo>
                  <a:pt x="634643" y="1522685"/>
                </a:lnTo>
                <a:lnTo>
                  <a:pt x="630130" y="1521896"/>
                </a:lnTo>
                <a:lnTo>
                  <a:pt x="625883" y="1520843"/>
                </a:lnTo>
                <a:lnTo>
                  <a:pt x="622166" y="1519263"/>
                </a:lnTo>
                <a:lnTo>
                  <a:pt x="618450" y="1517684"/>
                </a:lnTo>
                <a:lnTo>
                  <a:pt x="614999" y="1515842"/>
                </a:lnTo>
                <a:lnTo>
                  <a:pt x="611813" y="1513999"/>
                </a:lnTo>
                <a:lnTo>
                  <a:pt x="608628" y="1511631"/>
                </a:lnTo>
                <a:lnTo>
                  <a:pt x="605973" y="1509525"/>
                </a:lnTo>
                <a:lnTo>
                  <a:pt x="603318" y="1506630"/>
                </a:lnTo>
                <a:lnTo>
                  <a:pt x="600929" y="1503998"/>
                </a:lnTo>
                <a:lnTo>
                  <a:pt x="598805" y="1500839"/>
                </a:lnTo>
                <a:lnTo>
                  <a:pt x="596416" y="1497681"/>
                </a:lnTo>
                <a:lnTo>
                  <a:pt x="594558" y="1494259"/>
                </a:lnTo>
                <a:lnTo>
                  <a:pt x="592700" y="1490838"/>
                </a:lnTo>
                <a:lnTo>
                  <a:pt x="591372" y="1487153"/>
                </a:lnTo>
                <a:lnTo>
                  <a:pt x="590045" y="1483468"/>
                </a:lnTo>
                <a:lnTo>
                  <a:pt x="588718" y="1479520"/>
                </a:lnTo>
                <a:lnTo>
                  <a:pt x="586594" y="1471097"/>
                </a:lnTo>
                <a:lnTo>
                  <a:pt x="585001" y="1462412"/>
                </a:lnTo>
                <a:lnTo>
                  <a:pt x="583674" y="1453200"/>
                </a:lnTo>
                <a:lnTo>
                  <a:pt x="583143" y="1443461"/>
                </a:lnTo>
                <a:lnTo>
                  <a:pt x="582612" y="1433460"/>
                </a:lnTo>
                <a:lnTo>
                  <a:pt x="582612" y="1423458"/>
                </a:lnTo>
                <a:lnTo>
                  <a:pt x="582612" y="1412930"/>
                </a:lnTo>
                <a:lnTo>
                  <a:pt x="583143" y="1402928"/>
                </a:lnTo>
                <a:lnTo>
                  <a:pt x="583674" y="1393190"/>
                </a:lnTo>
                <a:lnTo>
                  <a:pt x="585001" y="1383977"/>
                </a:lnTo>
                <a:lnTo>
                  <a:pt x="586594" y="1375292"/>
                </a:lnTo>
                <a:lnTo>
                  <a:pt x="588718" y="1366869"/>
                </a:lnTo>
                <a:lnTo>
                  <a:pt x="590045" y="1362921"/>
                </a:lnTo>
                <a:lnTo>
                  <a:pt x="591372" y="1359236"/>
                </a:lnTo>
                <a:lnTo>
                  <a:pt x="592700" y="1355552"/>
                </a:lnTo>
                <a:lnTo>
                  <a:pt x="594558" y="1352130"/>
                </a:lnTo>
                <a:lnTo>
                  <a:pt x="596416" y="1348708"/>
                </a:lnTo>
                <a:lnTo>
                  <a:pt x="598805" y="1345287"/>
                </a:lnTo>
                <a:lnTo>
                  <a:pt x="600929" y="1342392"/>
                </a:lnTo>
                <a:lnTo>
                  <a:pt x="603318" y="1339759"/>
                </a:lnTo>
                <a:lnTo>
                  <a:pt x="605973" y="1336864"/>
                </a:lnTo>
                <a:lnTo>
                  <a:pt x="608628" y="1334495"/>
                </a:lnTo>
                <a:lnTo>
                  <a:pt x="611813" y="1332390"/>
                </a:lnTo>
                <a:lnTo>
                  <a:pt x="614999" y="1330547"/>
                </a:lnTo>
                <a:lnTo>
                  <a:pt x="618450" y="1328705"/>
                </a:lnTo>
                <a:lnTo>
                  <a:pt x="622166" y="1327126"/>
                </a:lnTo>
                <a:lnTo>
                  <a:pt x="625883" y="1325547"/>
                </a:lnTo>
                <a:lnTo>
                  <a:pt x="630130" y="1324494"/>
                </a:lnTo>
                <a:lnTo>
                  <a:pt x="634643" y="1323704"/>
                </a:lnTo>
                <a:lnTo>
                  <a:pt x="638891" y="1323178"/>
                </a:lnTo>
                <a:lnTo>
                  <a:pt x="643934" y="1322388"/>
                </a:lnTo>
                <a:close/>
                <a:moveTo>
                  <a:pt x="589756" y="1073150"/>
                </a:moveTo>
                <a:lnTo>
                  <a:pt x="595048" y="1073150"/>
                </a:lnTo>
                <a:lnTo>
                  <a:pt x="921015" y="1073150"/>
                </a:lnTo>
                <a:lnTo>
                  <a:pt x="926306" y="1073150"/>
                </a:lnTo>
                <a:lnTo>
                  <a:pt x="930804" y="1073415"/>
                </a:lnTo>
                <a:lnTo>
                  <a:pt x="935567" y="1074476"/>
                </a:lnTo>
                <a:lnTo>
                  <a:pt x="939800" y="1075007"/>
                </a:lnTo>
                <a:lnTo>
                  <a:pt x="943769" y="1076333"/>
                </a:lnTo>
                <a:lnTo>
                  <a:pt x="948002" y="1077660"/>
                </a:lnTo>
                <a:lnTo>
                  <a:pt x="951706" y="1079517"/>
                </a:lnTo>
                <a:lnTo>
                  <a:pt x="955146" y="1080843"/>
                </a:lnTo>
                <a:lnTo>
                  <a:pt x="958056" y="1083231"/>
                </a:lnTo>
                <a:lnTo>
                  <a:pt x="961231" y="1085353"/>
                </a:lnTo>
                <a:lnTo>
                  <a:pt x="964142" y="1087740"/>
                </a:lnTo>
                <a:lnTo>
                  <a:pt x="966523" y="1090393"/>
                </a:lnTo>
                <a:lnTo>
                  <a:pt x="968904" y="1093311"/>
                </a:lnTo>
                <a:lnTo>
                  <a:pt x="971286" y="1096229"/>
                </a:lnTo>
                <a:lnTo>
                  <a:pt x="973402" y="1099678"/>
                </a:lnTo>
                <a:lnTo>
                  <a:pt x="975254" y="1102861"/>
                </a:lnTo>
                <a:lnTo>
                  <a:pt x="976842" y="1106575"/>
                </a:lnTo>
                <a:lnTo>
                  <a:pt x="978429" y="1110289"/>
                </a:lnTo>
                <a:lnTo>
                  <a:pt x="979752" y="1114002"/>
                </a:lnTo>
                <a:lnTo>
                  <a:pt x="981075" y="1117981"/>
                </a:lnTo>
                <a:lnTo>
                  <a:pt x="983192" y="1126470"/>
                </a:lnTo>
                <a:lnTo>
                  <a:pt x="984779" y="1134959"/>
                </a:lnTo>
                <a:lnTo>
                  <a:pt x="986102" y="1144509"/>
                </a:lnTo>
                <a:lnTo>
                  <a:pt x="986631" y="1154059"/>
                </a:lnTo>
                <a:lnTo>
                  <a:pt x="987425" y="1164404"/>
                </a:lnTo>
                <a:lnTo>
                  <a:pt x="987425" y="1174485"/>
                </a:lnTo>
                <a:lnTo>
                  <a:pt x="987425" y="1185096"/>
                </a:lnTo>
                <a:lnTo>
                  <a:pt x="986631" y="1195176"/>
                </a:lnTo>
                <a:lnTo>
                  <a:pt x="986102" y="1204726"/>
                </a:lnTo>
                <a:lnTo>
                  <a:pt x="984779" y="1214011"/>
                </a:lnTo>
                <a:lnTo>
                  <a:pt x="983192" y="1223030"/>
                </a:lnTo>
                <a:lnTo>
                  <a:pt x="981075" y="1231519"/>
                </a:lnTo>
                <a:lnTo>
                  <a:pt x="979752" y="1235498"/>
                </a:lnTo>
                <a:lnTo>
                  <a:pt x="978429" y="1239212"/>
                </a:lnTo>
                <a:lnTo>
                  <a:pt x="976842" y="1242926"/>
                </a:lnTo>
                <a:lnTo>
                  <a:pt x="975254" y="1246374"/>
                </a:lnTo>
                <a:lnTo>
                  <a:pt x="973402" y="1249823"/>
                </a:lnTo>
                <a:lnTo>
                  <a:pt x="971286" y="1253006"/>
                </a:lnTo>
                <a:lnTo>
                  <a:pt x="968904" y="1255924"/>
                </a:lnTo>
                <a:lnTo>
                  <a:pt x="966523" y="1258842"/>
                </a:lnTo>
                <a:lnTo>
                  <a:pt x="964142" y="1261230"/>
                </a:lnTo>
                <a:lnTo>
                  <a:pt x="961231" y="1263882"/>
                </a:lnTo>
                <a:lnTo>
                  <a:pt x="958056" y="1266004"/>
                </a:lnTo>
                <a:lnTo>
                  <a:pt x="955146" y="1268127"/>
                </a:lnTo>
                <a:lnTo>
                  <a:pt x="951706" y="1269984"/>
                </a:lnTo>
                <a:lnTo>
                  <a:pt x="948002" y="1271575"/>
                </a:lnTo>
                <a:lnTo>
                  <a:pt x="943769" y="1272902"/>
                </a:lnTo>
                <a:lnTo>
                  <a:pt x="939800" y="1273963"/>
                </a:lnTo>
                <a:lnTo>
                  <a:pt x="935567" y="1275024"/>
                </a:lnTo>
                <a:lnTo>
                  <a:pt x="930804" y="1275554"/>
                </a:lnTo>
                <a:lnTo>
                  <a:pt x="926306" y="1275820"/>
                </a:lnTo>
                <a:lnTo>
                  <a:pt x="921015" y="1276350"/>
                </a:lnTo>
                <a:lnTo>
                  <a:pt x="595048" y="1276350"/>
                </a:lnTo>
                <a:lnTo>
                  <a:pt x="589756" y="1275820"/>
                </a:lnTo>
                <a:lnTo>
                  <a:pt x="584993" y="1275554"/>
                </a:lnTo>
                <a:lnTo>
                  <a:pt x="580496" y="1275024"/>
                </a:lnTo>
                <a:lnTo>
                  <a:pt x="575998" y="1273963"/>
                </a:lnTo>
                <a:lnTo>
                  <a:pt x="572029" y="1272902"/>
                </a:lnTo>
                <a:lnTo>
                  <a:pt x="568060" y="1271575"/>
                </a:lnTo>
                <a:lnTo>
                  <a:pt x="564620" y="1269984"/>
                </a:lnTo>
                <a:lnTo>
                  <a:pt x="561181" y="1268127"/>
                </a:lnTo>
                <a:lnTo>
                  <a:pt x="557741" y="1266004"/>
                </a:lnTo>
                <a:lnTo>
                  <a:pt x="554831" y="1263882"/>
                </a:lnTo>
                <a:lnTo>
                  <a:pt x="552185" y="1261230"/>
                </a:lnTo>
                <a:lnTo>
                  <a:pt x="549275" y="1258842"/>
                </a:lnTo>
                <a:lnTo>
                  <a:pt x="546893" y="1255924"/>
                </a:lnTo>
                <a:lnTo>
                  <a:pt x="544777" y="1253006"/>
                </a:lnTo>
                <a:lnTo>
                  <a:pt x="542925" y="1249823"/>
                </a:lnTo>
                <a:lnTo>
                  <a:pt x="541073" y="1246374"/>
                </a:lnTo>
                <a:lnTo>
                  <a:pt x="539220" y="1242926"/>
                </a:lnTo>
                <a:lnTo>
                  <a:pt x="537633" y="1239212"/>
                </a:lnTo>
                <a:lnTo>
                  <a:pt x="536045" y="1235498"/>
                </a:lnTo>
                <a:lnTo>
                  <a:pt x="534723" y="1231519"/>
                </a:lnTo>
                <a:lnTo>
                  <a:pt x="532606" y="1223030"/>
                </a:lnTo>
                <a:lnTo>
                  <a:pt x="531018" y="1214011"/>
                </a:lnTo>
                <a:lnTo>
                  <a:pt x="529695" y="1204726"/>
                </a:lnTo>
                <a:lnTo>
                  <a:pt x="529166" y="1195176"/>
                </a:lnTo>
                <a:lnTo>
                  <a:pt x="528902" y="1185096"/>
                </a:lnTo>
                <a:lnTo>
                  <a:pt x="528637" y="1174485"/>
                </a:lnTo>
                <a:lnTo>
                  <a:pt x="528902" y="1164404"/>
                </a:lnTo>
                <a:lnTo>
                  <a:pt x="529166" y="1154059"/>
                </a:lnTo>
                <a:lnTo>
                  <a:pt x="529695" y="1144509"/>
                </a:lnTo>
                <a:lnTo>
                  <a:pt x="531018" y="1134959"/>
                </a:lnTo>
                <a:lnTo>
                  <a:pt x="532606" y="1126470"/>
                </a:lnTo>
                <a:lnTo>
                  <a:pt x="534723" y="1117981"/>
                </a:lnTo>
                <a:lnTo>
                  <a:pt x="536045" y="1114002"/>
                </a:lnTo>
                <a:lnTo>
                  <a:pt x="537633" y="1110289"/>
                </a:lnTo>
                <a:lnTo>
                  <a:pt x="539220" y="1106575"/>
                </a:lnTo>
                <a:lnTo>
                  <a:pt x="541073" y="1102861"/>
                </a:lnTo>
                <a:lnTo>
                  <a:pt x="542925" y="1099678"/>
                </a:lnTo>
                <a:lnTo>
                  <a:pt x="544777" y="1096229"/>
                </a:lnTo>
                <a:lnTo>
                  <a:pt x="546893" y="1093311"/>
                </a:lnTo>
                <a:lnTo>
                  <a:pt x="549275" y="1090393"/>
                </a:lnTo>
                <a:lnTo>
                  <a:pt x="552185" y="1087740"/>
                </a:lnTo>
                <a:lnTo>
                  <a:pt x="554831" y="1085353"/>
                </a:lnTo>
                <a:lnTo>
                  <a:pt x="557741" y="1083231"/>
                </a:lnTo>
                <a:lnTo>
                  <a:pt x="561181" y="1080843"/>
                </a:lnTo>
                <a:lnTo>
                  <a:pt x="564620" y="1079517"/>
                </a:lnTo>
                <a:lnTo>
                  <a:pt x="568060" y="1077660"/>
                </a:lnTo>
                <a:lnTo>
                  <a:pt x="572029" y="1076333"/>
                </a:lnTo>
                <a:lnTo>
                  <a:pt x="575998" y="1075007"/>
                </a:lnTo>
                <a:lnTo>
                  <a:pt x="580496" y="1074476"/>
                </a:lnTo>
                <a:lnTo>
                  <a:pt x="584993" y="1073415"/>
                </a:lnTo>
                <a:lnTo>
                  <a:pt x="589756" y="1073150"/>
                </a:lnTo>
                <a:close/>
                <a:moveTo>
                  <a:pt x="535633" y="830263"/>
                </a:moveTo>
                <a:lnTo>
                  <a:pt x="540912" y="830263"/>
                </a:lnTo>
                <a:lnTo>
                  <a:pt x="952926" y="830263"/>
                </a:lnTo>
                <a:lnTo>
                  <a:pt x="958204" y="830263"/>
                </a:lnTo>
                <a:lnTo>
                  <a:pt x="962955" y="830790"/>
                </a:lnTo>
                <a:lnTo>
                  <a:pt x="967442" y="831317"/>
                </a:lnTo>
                <a:lnTo>
                  <a:pt x="971929" y="832371"/>
                </a:lnTo>
                <a:lnTo>
                  <a:pt x="976153" y="833426"/>
                </a:lnTo>
                <a:lnTo>
                  <a:pt x="979848" y="834743"/>
                </a:lnTo>
                <a:lnTo>
                  <a:pt x="983543" y="836325"/>
                </a:lnTo>
                <a:lnTo>
                  <a:pt x="986974" y="838170"/>
                </a:lnTo>
                <a:lnTo>
                  <a:pt x="990141" y="840014"/>
                </a:lnTo>
                <a:lnTo>
                  <a:pt x="993309" y="842386"/>
                </a:lnTo>
                <a:lnTo>
                  <a:pt x="995948" y="844758"/>
                </a:lnTo>
                <a:lnTo>
                  <a:pt x="998588" y="847394"/>
                </a:lnTo>
                <a:lnTo>
                  <a:pt x="1000963" y="850293"/>
                </a:lnTo>
                <a:lnTo>
                  <a:pt x="1003075" y="853455"/>
                </a:lnTo>
                <a:lnTo>
                  <a:pt x="1005186" y="856354"/>
                </a:lnTo>
                <a:lnTo>
                  <a:pt x="1007298" y="859780"/>
                </a:lnTo>
                <a:lnTo>
                  <a:pt x="1009145" y="863206"/>
                </a:lnTo>
                <a:lnTo>
                  <a:pt x="1010465" y="866896"/>
                </a:lnTo>
                <a:lnTo>
                  <a:pt x="1011785" y="870586"/>
                </a:lnTo>
                <a:lnTo>
                  <a:pt x="1013104" y="874802"/>
                </a:lnTo>
                <a:lnTo>
                  <a:pt x="1015216" y="882972"/>
                </a:lnTo>
                <a:lnTo>
                  <a:pt x="1016800" y="891669"/>
                </a:lnTo>
                <a:lnTo>
                  <a:pt x="1018119" y="900894"/>
                </a:lnTo>
                <a:lnTo>
                  <a:pt x="1018911" y="910908"/>
                </a:lnTo>
                <a:lnTo>
                  <a:pt x="1019175" y="920660"/>
                </a:lnTo>
                <a:lnTo>
                  <a:pt x="1019175" y="930938"/>
                </a:lnTo>
                <a:lnTo>
                  <a:pt x="1019175" y="941480"/>
                </a:lnTo>
                <a:lnTo>
                  <a:pt x="1018911" y="951231"/>
                </a:lnTo>
                <a:lnTo>
                  <a:pt x="1018119" y="961246"/>
                </a:lnTo>
                <a:lnTo>
                  <a:pt x="1016800" y="970470"/>
                </a:lnTo>
                <a:lnTo>
                  <a:pt x="1015216" y="979167"/>
                </a:lnTo>
                <a:lnTo>
                  <a:pt x="1013104" y="987337"/>
                </a:lnTo>
                <a:lnTo>
                  <a:pt x="1011785" y="991554"/>
                </a:lnTo>
                <a:lnTo>
                  <a:pt x="1010465" y="995243"/>
                </a:lnTo>
                <a:lnTo>
                  <a:pt x="1009145" y="998933"/>
                </a:lnTo>
                <a:lnTo>
                  <a:pt x="1007298" y="1002359"/>
                </a:lnTo>
                <a:lnTo>
                  <a:pt x="1005186" y="1005785"/>
                </a:lnTo>
                <a:lnTo>
                  <a:pt x="1003075" y="1008684"/>
                </a:lnTo>
                <a:lnTo>
                  <a:pt x="1000963" y="1011847"/>
                </a:lnTo>
                <a:lnTo>
                  <a:pt x="998588" y="1014746"/>
                </a:lnTo>
                <a:lnTo>
                  <a:pt x="995948" y="1017381"/>
                </a:lnTo>
                <a:lnTo>
                  <a:pt x="993309" y="1020017"/>
                </a:lnTo>
                <a:lnTo>
                  <a:pt x="990141" y="1022125"/>
                </a:lnTo>
                <a:lnTo>
                  <a:pt x="986974" y="1023970"/>
                </a:lnTo>
                <a:lnTo>
                  <a:pt x="983543" y="1025815"/>
                </a:lnTo>
                <a:lnTo>
                  <a:pt x="979848" y="1027396"/>
                </a:lnTo>
                <a:lnTo>
                  <a:pt x="976153" y="1028977"/>
                </a:lnTo>
                <a:lnTo>
                  <a:pt x="971929" y="1029768"/>
                </a:lnTo>
                <a:lnTo>
                  <a:pt x="967442" y="1030822"/>
                </a:lnTo>
                <a:lnTo>
                  <a:pt x="962955" y="1031349"/>
                </a:lnTo>
                <a:lnTo>
                  <a:pt x="958204" y="1031876"/>
                </a:lnTo>
                <a:lnTo>
                  <a:pt x="952926" y="1031876"/>
                </a:lnTo>
                <a:lnTo>
                  <a:pt x="540912" y="1031876"/>
                </a:lnTo>
                <a:lnTo>
                  <a:pt x="535633" y="1031876"/>
                </a:lnTo>
                <a:lnTo>
                  <a:pt x="530882" y="1031349"/>
                </a:lnTo>
                <a:lnTo>
                  <a:pt x="526395" y="1030822"/>
                </a:lnTo>
                <a:lnTo>
                  <a:pt x="521908" y="1029768"/>
                </a:lnTo>
                <a:lnTo>
                  <a:pt x="517685" y="1028977"/>
                </a:lnTo>
                <a:lnTo>
                  <a:pt x="513990" y="1027396"/>
                </a:lnTo>
                <a:lnTo>
                  <a:pt x="510294" y="1025815"/>
                </a:lnTo>
                <a:lnTo>
                  <a:pt x="506863" y="1023970"/>
                </a:lnTo>
                <a:lnTo>
                  <a:pt x="503696" y="1022125"/>
                </a:lnTo>
                <a:lnTo>
                  <a:pt x="500792" y="1020017"/>
                </a:lnTo>
                <a:lnTo>
                  <a:pt x="497889" y="1017381"/>
                </a:lnTo>
                <a:lnTo>
                  <a:pt x="495514" y="1014746"/>
                </a:lnTo>
                <a:lnTo>
                  <a:pt x="492874" y="1011847"/>
                </a:lnTo>
                <a:lnTo>
                  <a:pt x="490763" y="1008684"/>
                </a:lnTo>
                <a:lnTo>
                  <a:pt x="488651" y="1005785"/>
                </a:lnTo>
                <a:lnTo>
                  <a:pt x="486803" y="1002359"/>
                </a:lnTo>
                <a:lnTo>
                  <a:pt x="485220" y="998933"/>
                </a:lnTo>
                <a:lnTo>
                  <a:pt x="483636" y="995243"/>
                </a:lnTo>
                <a:lnTo>
                  <a:pt x="482053" y="991554"/>
                </a:lnTo>
                <a:lnTo>
                  <a:pt x="480997" y="987337"/>
                </a:lnTo>
                <a:lnTo>
                  <a:pt x="478621" y="979167"/>
                </a:lnTo>
                <a:lnTo>
                  <a:pt x="477038" y="970470"/>
                </a:lnTo>
                <a:lnTo>
                  <a:pt x="475982" y="961246"/>
                </a:lnTo>
                <a:lnTo>
                  <a:pt x="475190" y="951231"/>
                </a:lnTo>
                <a:lnTo>
                  <a:pt x="474662" y="941480"/>
                </a:lnTo>
                <a:lnTo>
                  <a:pt x="474662" y="930938"/>
                </a:lnTo>
                <a:lnTo>
                  <a:pt x="474662" y="920660"/>
                </a:lnTo>
                <a:lnTo>
                  <a:pt x="475190" y="910908"/>
                </a:lnTo>
                <a:lnTo>
                  <a:pt x="475982" y="900894"/>
                </a:lnTo>
                <a:lnTo>
                  <a:pt x="477038" y="891669"/>
                </a:lnTo>
                <a:lnTo>
                  <a:pt x="478621" y="882972"/>
                </a:lnTo>
                <a:lnTo>
                  <a:pt x="480997" y="874802"/>
                </a:lnTo>
                <a:lnTo>
                  <a:pt x="482053" y="870586"/>
                </a:lnTo>
                <a:lnTo>
                  <a:pt x="483636" y="866896"/>
                </a:lnTo>
                <a:lnTo>
                  <a:pt x="485220" y="863206"/>
                </a:lnTo>
                <a:lnTo>
                  <a:pt x="486803" y="859780"/>
                </a:lnTo>
                <a:lnTo>
                  <a:pt x="488651" y="856354"/>
                </a:lnTo>
                <a:lnTo>
                  <a:pt x="490763" y="853455"/>
                </a:lnTo>
                <a:lnTo>
                  <a:pt x="492874" y="850293"/>
                </a:lnTo>
                <a:lnTo>
                  <a:pt x="495514" y="847394"/>
                </a:lnTo>
                <a:lnTo>
                  <a:pt x="497889" y="844758"/>
                </a:lnTo>
                <a:lnTo>
                  <a:pt x="500792" y="842386"/>
                </a:lnTo>
                <a:lnTo>
                  <a:pt x="503696" y="840014"/>
                </a:lnTo>
                <a:lnTo>
                  <a:pt x="506863" y="838170"/>
                </a:lnTo>
                <a:lnTo>
                  <a:pt x="510294" y="836325"/>
                </a:lnTo>
                <a:lnTo>
                  <a:pt x="513990" y="834743"/>
                </a:lnTo>
                <a:lnTo>
                  <a:pt x="517685" y="833426"/>
                </a:lnTo>
                <a:lnTo>
                  <a:pt x="521908" y="832371"/>
                </a:lnTo>
                <a:lnTo>
                  <a:pt x="526395" y="831317"/>
                </a:lnTo>
                <a:lnTo>
                  <a:pt x="530882" y="830790"/>
                </a:lnTo>
                <a:lnTo>
                  <a:pt x="535633" y="830263"/>
                </a:lnTo>
                <a:close/>
                <a:moveTo>
                  <a:pt x="591344" y="588963"/>
                </a:moveTo>
                <a:lnTo>
                  <a:pt x="596636" y="588963"/>
                </a:lnTo>
                <a:lnTo>
                  <a:pt x="905404" y="588963"/>
                </a:lnTo>
                <a:lnTo>
                  <a:pt x="910431" y="588963"/>
                </a:lnTo>
                <a:lnTo>
                  <a:pt x="915458" y="589759"/>
                </a:lnTo>
                <a:lnTo>
                  <a:pt x="919956" y="590289"/>
                </a:lnTo>
                <a:lnTo>
                  <a:pt x="924190" y="591351"/>
                </a:lnTo>
                <a:lnTo>
                  <a:pt x="928423" y="592146"/>
                </a:lnTo>
                <a:lnTo>
                  <a:pt x="932392" y="593738"/>
                </a:lnTo>
                <a:lnTo>
                  <a:pt x="936096" y="595330"/>
                </a:lnTo>
                <a:lnTo>
                  <a:pt x="939271" y="597187"/>
                </a:lnTo>
                <a:lnTo>
                  <a:pt x="942446" y="599044"/>
                </a:lnTo>
                <a:lnTo>
                  <a:pt x="945621" y="601166"/>
                </a:lnTo>
                <a:lnTo>
                  <a:pt x="948267" y="603818"/>
                </a:lnTo>
                <a:lnTo>
                  <a:pt x="950913" y="606471"/>
                </a:lnTo>
                <a:lnTo>
                  <a:pt x="953294" y="609389"/>
                </a:lnTo>
                <a:lnTo>
                  <a:pt x="955411" y="612307"/>
                </a:lnTo>
                <a:lnTo>
                  <a:pt x="957792" y="615491"/>
                </a:lnTo>
                <a:lnTo>
                  <a:pt x="959644" y="618939"/>
                </a:lnTo>
                <a:lnTo>
                  <a:pt x="961231" y="622388"/>
                </a:lnTo>
                <a:lnTo>
                  <a:pt x="962554" y="626102"/>
                </a:lnTo>
                <a:lnTo>
                  <a:pt x="964142" y="629815"/>
                </a:lnTo>
                <a:lnTo>
                  <a:pt x="965465" y="633794"/>
                </a:lnTo>
                <a:lnTo>
                  <a:pt x="967581" y="642283"/>
                </a:lnTo>
                <a:lnTo>
                  <a:pt x="969169" y="651037"/>
                </a:lnTo>
                <a:lnTo>
                  <a:pt x="970492" y="660322"/>
                </a:lnTo>
                <a:lnTo>
                  <a:pt x="971021" y="670137"/>
                </a:lnTo>
                <a:lnTo>
                  <a:pt x="971550" y="680217"/>
                </a:lnTo>
                <a:lnTo>
                  <a:pt x="971550" y="690828"/>
                </a:lnTo>
                <a:lnTo>
                  <a:pt x="971550" y="700909"/>
                </a:lnTo>
                <a:lnTo>
                  <a:pt x="971021" y="710989"/>
                </a:lnTo>
                <a:lnTo>
                  <a:pt x="970492" y="721070"/>
                </a:lnTo>
                <a:lnTo>
                  <a:pt x="969169" y="730354"/>
                </a:lnTo>
                <a:lnTo>
                  <a:pt x="967581" y="738843"/>
                </a:lnTo>
                <a:lnTo>
                  <a:pt x="965465" y="747332"/>
                </a:lnTo>
                <a:lnTo>
                  <a:pt x="964142" y="751311"/>
                </a:lnTo>
                <a:lnTo>
                  <a:pt x="962554" y="755025"/>
                </a:lnTo>
                <a:lnTo>
                  <a:pt x="961231" y="759004"/>
                </a:lnTo>
                <a:lnTo>
                  <a:pt x="959644" y="762187"/>
                </a:lnTo>
                <a:lnTo>
                  <a:pt x="957792" y="765636"/>
                </a:lnTo>
                <a:lnTo>
                  <a:pt x="955411" y="769084"/>
                </a:lnTo>
                <a:lnTo>
                  <a:pt x="953294" y="772002"/>
                </a:lnTo>
                <a:lnTo>
                  <a:pt x="950913" y="774655"/>
                </a:lnTo>
                <a:lnTo>
                  <a:pt x="948267" y="777573"/>
                </a:lnTo>
                <a:lnTo>
                  <a:pt x="945621" y="779961"/>
                </a:lnTo>
                <a:lnTo>
                  <a:pt x="942446" y="782083"/>
                </a:lnTo>
                <a:lnTo>
                  <a:pt x="939271" y="783940"/>
                </a:lnTo>
                <a:lnTo>
                  <a:pt x="936096" y="786062"/>
                </a:lnTo>
                <a:lnTo>
                  <a:pt x="932392" y="787388"/>
                </a:lnTo>
                <a:lnTo>
                  <a:pt x="928423" y="788980"/>
                </a:lnTo>
                <a:lnTo>
                  <a:pt x="924190" y="790041"/>
                </a:lnTo>
                <a:lnTo>
                  <a:pt x="919956" y="790837"/>
                </a:lnTo>
                <a:lnTo>
                  <a:pt x="915458" y="791633"/>
                </a:lnTo>
                <a:lnTo>
                  <a:pt x="910431" y="792163"/>
                </a:lnTo>
                <a:lnTo>
                  <a:pt x="905404" y="792163"/>
                </a:lnTo>
                <a:lnTo>
                  <a:pt x="596636" y="792163"/>
                </a:lnTo>
                <a:lnTo>
                  <a:pt x="591344" y="792163"/>
                </a:lnTo>
                <a:lnTo>
                  <a:pt x="586317" y="791633"/>
                </a:lnTo>
                <a:lnTo>
                  <a:pt x="582083" y="790837"/>
                </a:lnTo>
                <a:lnTo>
                  <a:pt x="577850" y="790041"/>
                </a:lnTo>
                <a:lnTo>
                  <a:pt x="573352" y="788980"/>
                </a:lnTo>
                <a:lnTo>
                  <a:pt x="569648" y="787388"/>
                </a:lnTo>
                <a:lnTo>
                  <a:pt x="565944" y="786062"/>
                </a:lnTo>
                <a:lnTo>
                  <a:pt x="562504" y="783940"/>
                </a:lnTo>
                <a:lnTo>
                  <a:pt x="559329" y="782083"/>
                </a:lnTo>
                <a:lnTo>
                  <a:pt x="556419" y="779961"/>
                </a:lnTo>
                <a:lnTo>
                  <a:pt x="553508" y="777573"/>
                </a:lnTo>
                <a:lnTo>
                  <a:pt x="551127" y="774655"/>
                </a:lnTo>
                <a:lnTo>
                  <a:pt x="548481" y="772002"/>
                </a:lnTo>
                <a:lnTo>
                  <a:pt x="546365" y="769084"/>
                </a:lnTo>
                <a:lnTo>
                  <a:pt x="544248" y="765636"/>
                </a:lnTo>
                <a:lnTo>
                  <a:pt x="542396" y="762187"/>
                </a:lnTo>
                <a:lnTo>
                  <a:pt x="540544" y="759004"/>
                </a:lnTo>
                <a:lnTo>
                  <a:pt x="538956" y="755025"/>
                </a:lnTo>
                <a:lnTo>
                  <a:pt x="537633" y="751311"/>
                </a:lnTo>
                <a:lnTo>
                  <a:pt x="536575" y="747332"/>
                </a:lnTo>
                <a:lnTo>
                  <a:pt x="534458" y="738843"/>
                </a:lnTo>
                <a:lnTo>
                  <a:pt x="532871" y="730354"/>
                </a:lnTo>
                <a:lnTo>
                  <a:pt x="531548" y="721070"/>
                </a:lnTo>
                <a:lnTo>
                  <a:pt x="530490" y="710989"/>
                </a:lnTo>
                <a:lnTo>
                  <a:pt x="530225" y="700909"/>
                </a:lnTo>
                <a:lnTo>
                  <a:pt x="530225" y="690828"/>
                </a:lnTo>
                <a:lnTo>
                  <a:pt x="530225" y="680217"/>
                </a:lnTo>
                <a:lnTo>
                  <a:pt x="530490" y="670137"/>
                </a:lnTo>
                <a:lnTo>
                  <a:pt x="531548" y="660322"/>
                </a:lnTo>
                <a:lnTo>
                  <a:pt x="532871" y="651037"/>
                </a:lnTo>
                <a:lnTo>
                  <a:pt x="534458" y="642283"/>
                </a:lnTo>
                <a:lnTo>
                  <a:pt x="536575" y="633794"/>
                </a:lnTo>
                <a:lnTo>
                  <a:pt x="537633" y="629815"/>
                </a:lnTo>
                <a:lnTo>
                  <a:pt x="538956" y="626102"/>
                </a:lnTo>
                <a:lnTo>
                  <a:pt x="540544" y="622388"/>
                </a:lnTo>
                <a:lnTo>
                  <a:pt x="542396" y="618939"/>
                </a:lnTo>
                <a:lnTo>
                  <a:pt x="544248" y="615491"/>
                </a:lnTo>
                <a:lnTo>
                  <a:pt x="546365" y="612307"/>
                </a:lnTo>
                <a:lnTo>
                  <a:pt x="548481" y="609389"/>
                </a:lnTo>
                <a:lnTo>
                  <a:pt x="551127" y="606471"/>
                </a:lnTo>
                <a:lnTo>
                  <a:pt x="553508" y="603818"/>
                </a:lnTo>
                <a:lnTo>
                  <a:pt x="556419" y="601166"/>
                </a:lnTo>
                <a:lnTo>
                  <a:pt x="559329" y="599044"/>
                </a:lnTo>
                <a:lnTo>
                  <a:pt x="562504" y="597187"/>
                </a:lnTo>
                <a:lnTo>
                  <a:pt x="565944" y="595330"/>
                </a:lnTo>
                <a:lnTo>
                  <a:pt x="569648" y="593738"/>
                </a:lnTo>
                <a:lnTo>
                  <a:pt x="573352" y="592146"/>
                </a:lnTo>
                <a:lnTo>
                  <a:pt x="577850" y="591351"/>
                </a:lnTo>
                <a:lnTo>
                  <a:pt x="582083" y="590289"/>
                </a:lnTo>
                <a:lnTo>
                  <a:pt x="586317" y="589759"/>
                </a:lnTo>
                <a:lnTo>
                  <a:pt x="591344" y="588963"/>
                </a:lnTo>
                <a:close/>
                <a:moveTo>
                  <a:pt x="573015" y="0"/>
                </a:moveTo>
                <a:lnTo>
                  <a:pt x="580426" y="0"/>
                </a:lnTo>
                <a:lnTo>
                  <a:pt x="588630" y="265"/>
                </a:lnTo>
                <a:lnTo>
                  <a:pt x="597365" y="1058"/>
                </a:lnTo>
                <a:lnTo>
                  <a:pt x="606628" y="1588"/>
                </a:lnTo>
                <a:lnTo>
                  <a:pt x="616421" y="2910"/>
                </a:lnTo>
                <a:lnTo>
                  <a:pt x="626743" y="4498"/>
                </a:lnTo>
                <a:lnTo>
                  <a:pt x="637595" y="6615"/>
                </a:lnTo>
                <a:lnTo>
                  <a:pt x="648446" y="8996"/>
                </a:lnTo>
                <a:lnTo>
                  <a:pt x="659563" y="12171"/>
                </a:lnTo>
                <a:lnTo>
                  <a:pt x="670679" y="15875"/>
                </a:lnTo>
                <a:lnTo>
                  <a:pt x="682060" y="20638"/>
                </a:lnTo>
                <a:lnTo>
                  <a:pt x="693176" y="25400"/>
                </a:lnTo>
                <a:lnTo>
                  <a:pt x="698734" y="28310"/>
                </a:lnTo>
                <a:lnTo>
                  <a:pt x="704027" y="31485"/>
                </a:lnTo>
                <a:lnTo>
                  <a:pt x="709586" y="34396"/>
                </a:lnTo>
                <a:lnTo>
                  <a:pt x="714879" y="38100"/>
                </a:lnTo>
                <a:lnTo>
                  <a:pt x="719908" y="41540"/>
                </a:lnTo>
                <a:lnTo>
                  <a:pt x="725201" y="45773"/>
                </a:lnTo>
                <a:lnTo>
                  <a:pt x="729965" y="49742"/>
                </a:lnTo>
                <a:lnTo>
                  <a:pt x="734994" y="53975"/>
                </a:lnTo>
                <a:lnTo>
                  <a:pt x="739758" y="58738"/>
                </a:lnTo>
                <a:lnTo>
                  <a:pt x="744258" y="63235"/>
                </a:lnTo>
                <a:lnTo>
                  <a:pt x="748757" y="68527"/>
                </a:lnTo>
                <a:lnTo>
                  <a:pt x="752992" y="73819"/>
                </a:lnTo>
                <a:lnTo>
                  <a:pt x="756962" y="79375"/>
                </a:lnTo>
                <a:lnTo>
                  <a:pt x="761197" y="85460"/>
                </a:lnTo>
                <a:lnTo>
                  <a:pt x="764902" y="91546"/>
                </a:lnTo>
                <a:lnTo>
                  <a:pt x="768343" y="98160"/>
                </a:lnTo>
                <a:lnTo>
                  <a:pt x="771519" y="104510"/>
                </a:lnTo>
                <a:lnTo>
                  <a:pt x="774695" y="111654"/>
                </a:lnTo>
                <a:lnTo>
                  <a:pt x="777606" y="119063"/>
                </a:lnTo>
                <a:lnTo>
                  <a:pt x="780253" y="126735"/>
                </a:lnTo>
                <a:lnTo>
                  <a:pt x="782370" y="134673"/>
                </a:lnTo>
                <a:lnTo>
                  <a:pt x="784752" y="143140"/>
                </a:lnTo>
                <a:lnTo>
                  <a:pt x="786340" y="151606"/>
                </a:lnTo>
                <a:lnTo>
                  <a:pt x="787664" y="160338"/>
                </a:lnTo>
                <a:lnTo>
                  <a:pt x="788987" y="169598"/>
                </a:lnTo>
                <a:lnTo>
                  <a:pt x="789516" y="179388"/>
                </a:lnTo>
                <a:lnTo>
                  <a:pt x="790310" y="189706"/>
                </a:lnTo>
                <a:lnTo>
                  <a:pt x="790575" y="199760"/>
                </a:lnTo>
                <a:lnTo>
                  <a:pt x="790310" y="209550"/>
                </a:lnTo>
                <a:lnTo>
                  <a:pt x="790046" y="218810"/>
                </a:lnTo>
                <a:lnTo>
                  <a:pt x="788987" y="237067"/>
                </a:lnTo>
                <a:lnTo>
                  <a:pt x="787134" y="254794"/>
                </a:lnTo>
                <a:lnTo>
                  <a:pt x="785017" y="271992"/>
                </a:lnTo>
                <a:lnTo>
                  <a:pt x="781841" y="288396"/>
                </a:lnTo>
                <a:lnTo>
                  <a:pt x="778400" y="304536"/>
                </a:lnTo>
                <a:lnTo>
                  <a:pt x="774430" y="320146"/>
                </a:lnTo>
                <a:lnTo>
                  <a:pt x="770195" y="334963"/>
                </a:lnTo>
                <a:lnTo>
                  <a:pt x="765167" y="349250"/>
                </a:lnTo>
                <a:lnTo>
                  <a:pt x="760138" y="363008"/>
                </a:lnTo>
                <a:lnTo>
                  <a:pt x="754580" y="376238"/>
                </a:lnTo>
                <a:lnTo>
                  <a:pt x="749022" y="389202"/>
                </a:lnTo>
                <a:lnTo>
                  <a:pt x="743199" y="401373"/>
                </a:lnTo>
                <a:lnTo>
                  <a:pt x="737111" y="413279"/>
                </a:lnTo>
                <a:lnTo>
                  <a:pt x="731024" y="424656"/>
                </a:lnTo>
                <a:lnTo>
                  <a:pt x="724672" y="435504"/>
                </a:lnTo>
                <a:lnTo>
                  <a:pt x="718584" y="445823"/>
                </a:lnTo>
                <a:lnTo>
                  <a:pt x="712497" y="455613"/>
                </a:lnTo>
                <a:lnTo>
                  <a:pt x="700057" y="474398"/>
                </a:lnTo>
                <a:lnTo>
                  <a:pt x="678354" y="506148"/>
                </a:lnTo>
                <a:lnTo>
                  <a:pt x="668826" y="519906"/>
                </a:lnTo>
                <a:lnTo>
                  <a:pt x="665121" y="525992"/>
                </a:lnTo>
                <a:lnTo>
                  <a:pt x="661680" y="532342"/>
                </a:lnTo>
                <a:lnTo>
                  <a:pt x="659033" y="537633"/>
                </a:lnTo>
                <a:lnTo>
                  <a:pt x="656651" y="542925"/>
                </a:lnTo>
                <a:lnTo>
                  <a:pt x="655063" y="547688"/>
                </a:lnTo>
                <a:lnTo>
                  <a:pt x="654004" y="552450"/>
                </a:lnTo>
                <a:lnTo>
                  <a:pt x="591013" y="552450"/>
                </a:lnTo>
                <a:lnTo>
                  <a:pt x="581749" y="552715"/>
                </a:lnTo>
                <a:lnTo>
                  <a:pt x="573280" y="553773"/>
                </a:lnTo>
                <a:lnTo>
                  <a:pt x="565339" y="554831"/>
                </a:lnTo>
                <a:lnTo>
                  <a:pt x="557929" y="556683"/>
                </a:lnTo>
                <a:lnTo>
                  <a:pt x="551047" y="559329"/>
                </a:lnTo>
                <a:lnTo>
                  <a:pt x="544430" y="561975"/>
                </a:lnTo>
                <a:lnTo>
                  <a:pt x="538607" y="565150"/>
                </a:lnTo>
                <a:lnTo>
                  <a:pt x="533049" y="568590"/>
                </a:lnTo>
                <a:lnTo>
                  <a:pt x="528021" y="572294"/>
                </a:lnTo>
                <a:lnTo>
                  <a:pt x="523521" y="576263"/>
                </a:lnTo>
                <a:lnTo>
                  <a:pt x="519286" y="580231"/>
                </a:lnTo>
                <a:lnTo>
                  <a:pt x="515581" y="584729"/>
                </a:lnTo>
                <a:lnTo>
                  <a:pt x="512140" y="588963"/>
                </a:lnTo>
                <a:lnTo>
                  <a:pt x="509229" y="593461"/>
                </a:lnTo>
                <a:lnTo>
                  <a:pt x="506318" y="597694"/>
                </a:lnTo>
                <a:lnTo>
                  <a:pt x="504200" y="601663"/>
                </a:lnTo>
                <a:lnTo>
                  <a:pt x="502083" y="606161"/>
                </a:lnTo>
                <a:lnTo>
                  <a:pt x="500230" y="610129"/>
                </a:lnTo>
                <a:lnTo>
                  <a:pt x="498377" y="614892"/>
                </a:lnTo>
                <a:lnTo>
                  <a:pt x="496789" y="619390"/>
                </a:lnTo>
                <a:lnTo>
                  <a:pt x="493878" y="629179"/>
                </a:lnTo>
                <a:lnTo>
                  <a:pt x="491496" y="639498"/>
                </a:lnTo>
                <a:lnTo>
                  <a:pt x="489908" y="650875"/>
                </a:lnTo>
                <a:lnTo>
                  <a:pt x="488584" y="663046"/>
                </a:lnTo>
                <a:lnTo>
                  <a:pt x="487790" y="676275"/>
                </a:lnTo>
                <a:lnTo>
                  <a:pt x="487790" y="690827"/>
                </a:lnTo>
                <a:lnTo>
                  <a:pt x="487790" y="705115"/>
                </a:lnTo>
                <a:lnTo>
                  <a:pt x="488584" y="718079"/>
                </a:lnTo>
                <a:lnTo>
                  <a:pt x="489908" y="730515"/>
                </a:lnTo>
                <a:lnTo>
                  <a:pt x="491496" y="741892"/>
                </a:lnTo>
                <a:lnTo>
                  <a:pt x="493878" y="752211"/>
                </a:lnTo>
                <a:lnTo>
                  <a:pt x="496789" y="762000"/>
                </a:lnTo>
                <a:lnTo>
                  <a:pt x="498377" y="766498"/>
                </a:lnTo>
                <a:lnTo>
                  <a:pt x="500230" y="770996"/>
                </a:lnTo>
                <a:lnTo>
                  <a:pt x="502083" y="775494"/>
                </a:lnTo>
                <a:lnTo>
                  <a:pt x="504200" y="779463"/>
                </a:lnTo>
                <a:lnTo>
                  <a:pt x="506053" y="783167"/>
                </a:lnTo>
                <a:lnTo>
                  <a:pt x="508170" y="786871"/>
                </a:lnTo>
                <a:lnTo>
                  <a:pt x="510817" y="790575"/>
                </a:lnTo>
                <a:lnTo>
                  <a:pt x="513464" y="794015"/>
                </a:lnTo>
                <a:lnTo>
                  <a:pt x="507112" y="795602"/>
                </a:lnTo>
                <a:lnTo>
                  <a:pt x="500759" y="797190"/>
                </a:lnTo>
                <a:lnTo>
                  <a:pt x="494937" y="799306"/>
                </a:lnTo>
                <a:lnTo>
                  <a:pt x="489379" y="801688"/>
                </a:lnTo>
                <a:lnTo>
                  <a:pt x="484350" y="804333"/>
                </a:lnTo>
                <a:lnTo>
                  <a:pt x="479321" y="806979"/>
                </a:lnTo>
                <a:lnTo>
                  <a:pt x="475086" y="810154"/>
                </a:lnTo>
                <a:lnTo>
                  <a:pt x="471116" y="813329"/>
                </a:lnTo>
                <a:lnTo>
                  <a:pt x="466881" y="816769"/>
                </a:lnTo>
                <a:lnTo>
                  <a:pt x="463441" y="820208"/>
                </a:lnTo>
                <a:lnTo>
                  <a:pt x="460529" y="823648"/>
                </a:lnTo>
                <a:lnTo>
                  <a:pt x="457353" y="827352"/>
                </a:lnTo>
                <a:lnTo>
                  <a:pt x="454442" y="831056"/>
                </a:lnTo>
                <a:lnTo>
                  <a:pt x="452060" y="834761"/>
                </a:lnTo>
                <a:lnTo>
                  <a:pt x="448090" y="841904"/>
                </a:lnTo>
                <a:lnTo>
                  <a:pt x="445972" y="846138"/>
                </a:lnTo>
                <a:lnTo>
                  <a:pt x="444120" y="850106"/>
                </a:lnTo>
                <a:lnTo>
                  <a:pt x="442267" y="854869"/>
                </a:lnTo>
                <a:lnTo>
                  <a:pt x="440679" y="859102"/>
                </a:lnTo>
                <a:lnTo>
                  <a:pt x="437767" y="869156"/>
                </a:lnTo>
                <a:lnTo>
                  <a:pt x="435650" y="879740"/>
                </a:lnTo>
                <a:lnTo>
                  <a:pt x="433797" y="890852"/>
                </a:lnTo>
                <a:lnTo>
                  <a:pt x="432474" y="903288"/>
                </a:lnTo>
                <a:lnTo>
                  <a:pt x="431945" y="916252"/>
                </a:lnTo>
                <a:lnTo>
                  <a:pt x="431680" y="930540"/>
                </a:lnTo>
                <a:lnTo>
                  <a:pt x="431945" y="945092"/>
                </a:lnTo>
                <a:lnTo>
                  <a:pt x="432474" y="958056"/>
                </a:lnTo>
                <a:lnTo>
                  <a:pt x="433797" y="970492"/>
                </a:lnTo>
                <a:lnTo>
                  <a:pt x="435650" y="981604"/>
                </a:lnTo>
                <a:lnTo>
                  <a:pt x="437767" y="992188"/>
                </a:lnTo>
                <a:lnTo>
                  <a:pt x="440679" y="1001977"/>
                </a:lnTo>
                <a:lnTo>
                  <a:pt x="442267" y="1006475"/>
                </a:lnTo>
                <a:lnTo>
                  <a:pt x="444120" y="1011238"/>
                </a:lnTo>
                <a:lnTo>
                  <a:pt x="445972" y="1015206"/>
                </a:lnTo>
                <a:lnTo>
                  <a:pt x="448090" y="1019440"/>
                </a:lnTo>
                <a:lnTo>
                  <a:pt x="449942" y="1023144"/>
                </a:lnTo>
                <a:lnTo>
                  <a:pt x="452324" y="1026848"/>
                </a:lnTo>
                <a:lnTo>
                  <a:pt x="454971" y="1030817"/>
                </a:lnTo>
                <a:lnTo>
                  <a:pt x="457618" y="1034521"/>
                </a:lnTo>
                <a:lnTo>
                  <a:pt x="460529" y="1038225"/>
                </a:lnTo>
                <a:lnTo>
                  <a:pt x="463970" y="1041665"/>
                </a:lnTo>
                <a:lnTo>
                  <a:pt x="467675" y="1045369"/>
                </a:lnTo>
                <a:lnTo>
                  <a:pt x="471645" y="1048809"/>
                </a:lnTo>
                <a:lnTo>
                  <a:pt x="475616" y="1051719"/>
                </a:lnTo>
                <a:lnTo>
                  <a:pt x="480380" y="1054894"/>
                </a:lnTo>
                <a:lnTo>
                  <a:pt x="485144" y="1057804"/>
                </a:lnTo>
                <a:lnTo>
                  <a:pt x="490437" y="1060186"/>
                </a:lnTo>
                <a:lnTo>
                  <a:pt x="496260" y="1062567"/>
                </a:lnTo>
                <a:lnTo>
                  <a:pt x="502347" y="1064419"/>
                </a:lnTo>
                <a:lnTo>
                  <a:pt x="508435" y="1066271"/>
                </a:lnTo>
                <a:lnTo>
                  <a:pt x="515316" y="1067594"/>
                </a:lnTo>
                <a:lnTo>
                  <a:pt x="511876" y="1071827"/>
                </a:lnTo>
                <a:lnTo>
                  <a:pt x="508435" y="1076590"/>
                </a:lnTo>
                <a:lnTo>
                  <a:pt x="505788" y="1080823"/>
                </a:lnTo>
                <a:lnTo>
                  <a:pt x="503141" y="1085586"/>
                </a:lnTo>
                <a:lnTo>
                  <a:pt x="501024" y="1089554"/>
                </a:lnTo>
                <a:lnTo>
                  <a:pt x="499171" y="1094052"/>
                </a:lnTo>
                <a:lnTo>
                  <a:pt x="497583" y="1098286"/>
                </a:lnTo>
                <a:lnTo>
                  <a:pt x="495731" y="1103048"/>
                </a:lnTo>
                <a:lnTo>
                  <a:pt x="493084" y="1112838"/>
                </a:lnTo>
                <a:lnTo>
                  <a:pt x="490967" y="1123156"/>
                </a:lnTo>
                <a:lnTo>
                  <a:pt x="489114" y="1134534"/>
                </a:lnTo>
                <a:lnTo>
                  <a:pt x="487790" y="1146704"/>
                </a:lnTo>
                <a:lnTo>
                  <a:pt x="487261" y="1159934"/>
                </a:lnTo>
                <a:lnTo>
                  <a:pt x="486732" y="1174221"/>
                </a:lnTo>
                <a:lnTo>
                  <a:pt x="487261" y="1188509"/>
                </a:lnTo>
                <a:lnTo>
                  <a:pt x="487790" y="1202002"/>
                </a:lnTo>
                <a:lnTo>
                  <a:pt x="489114" y="1214438"/>
                </a:lnTo>
                <a:lnTo>
                  <a:pt x="490967" y="1225550"/>
                </a:lnTo>
                <a:lnTo>
                  <a:pt x="493084" y="1236134"/>
                </a:lnTo>
                <a:lnTo>
                  <a:pt x="495731" y="1245659"/>
                </a:lnTo>
                <a:lnTo>
                  <a:pt x="497583" y="1250156"/>
                </a:lnTo>
                <a:lnTo>
                  <a:pt x="499171" y="1254654"/>
                </a:lnTo>
                <a:lnTo>
                  <a:pt x="501024" y="1258888"/>
                </a:lnTo>
                <a:lnTo>
                  <a:pt x="503141" y="1263121"/>
                </a:lnTo>
                <a:lnTo>
                  <a:pt x="505523" y="1267090"/>
                </a:lnTo>
                <a:lnTo>
                  <a:pt x="507641" y="1270794"/>
                </a:lnTo>
                <a:lnTo>
                  <a:pt x="510288" y="1274498"/>
                </a:lnTo>
                <a:lnTo>
                  <a:pt x="513199" y="1278467"/>
                </a:lnTo>
                <a:lnTo>
                  <a:pt x="516375" y="1282171"/>
                </a:lnTo>
                <a:lnTo>
                  <a:pt x="519816" y="1285875"/>
                </a:lnTo>
                <a:lnTo>
                  <a:pt x="523521" y="1289315"/>
                </a:lnTo>
                <a:lnTo>
                  <a:pt x="527756" y="1292754"/>
                </a:lnTo>
                <a:lnTo>
                  <a:pt x="531991" y="1296194"/>
                </a:lnTo>
                <a:lnTo>
                  <a:pt x="536755" y="1299369"/>
                </a:lnTo>
                <a:lnTo>
                  <a:pt x="542048" y="1302015"/>
                </a:lnTo>
                <a:lnTo>
                  <a:pt x="547606" y="1304661"/>
                </a:lnTo>
                <a:lnTo>
                  <a:pt x="553429" y="1307042"/>
                </a:lnTo>
                <a:lnTo>
                  <a:pt x="559781" y="1308894"/>
                </a:lnTo>
                <a:lnTo>
                  <a:pt x="566663" y="1310481"/>
                </a:lnTo>
                <a:lnTo>
                  <a:pt x="573809" y="1311804"/>
                </a:lnTo>
                <a:lnTo>
                  <a:pt x="568780" y="1317361"/>
                </a:lnTo>
                <a:lnTo>
                  <a:pt x="564016" y="1322917"/>
                </a:lnTo>
                <a:lnTo>
                  <a:pt x="560311" y="1328738"/>
                </a:lnTo>
                <a:lnTo>
                  <a:pt x="557135" y="1334294"/>
                </a:lnTo>
                <a:lnTo>
                  <a:pt x="555017" y="1338792"/>
                </a:lnTo>
                <a:lnTo>
                  <a:pt x="553164" y="1342761"/>
                </a:lnTo>
                <a:lnTo>
                  <a:pt x="551312" y="1347259"/>
                </a:lnTo>
                <a:lnTo>
                  <a:pt x="549724" y="1351756"/>
                </a:lnTo>
                <a:lnTo>
                  <a:pt x="547077" y="1361546"/>
                </a:lnTo>
                <a:lnTo>
                  <a:pt x="544430" y="1372129"/>
                </a:lnTo>
                <a:lnTo>
                  <a:pt x="543107" y="1383242"/>
                </a:lnTo>
                <a:lnTo>
                  <a:pt x="541784" y="1395677"/>
                </a:lnTo>
                <a:lnTo>
                  <a:pt x="540725" y="1408642"/>
                </a:lnTo>
                <a:lnTo>
                  <a:pt x="540725" y="1423459"/>
                </a:lnTo>
                <a:lnTo>
                  <a:pt x="540725" y="1437481"/>
                </a:lnTo>
                <a:lnTo>
                  <a:pt x="541784" y="1450711"/>
                </a:lnTo>
                <a:lnTo>
                  <a:pt x="543107" y="1463146"/>
                </a:lnTo>
                <a:lnTo>
                  <a:pt x="544430" y="1474259"/>
                </a:lnTo>
                <a:lnTo>
                  <a:pt x="547077" y="1484842"/>
                </a:lnTo>
                <a:lnTo>
                  <a:pt x="549724" y="1494367"/>
                </a:lnTo>
                <a:lnTo>
                  <a:pt x="551312" y="1499129"/>
                </a:lnTo>
                <a:lnTo>
                  <a:pt x="553164" y="1503627"/>
                </a:lnTo>
                <a:lnTo>
                  <a:pt x="555017" y="1507596"/>
                </a:lnTo>
                <a:lnTo>
                  <a:pt x="557135" y="1512094"/>
                </a:lnTo>
                <a:lnTo>
                  <a:pt x="559781" y="1516327"/>
                </a:lnTo>
                <a:lnTo>
                  <a:pt x="562428" y="1520825"/>
                </a:lnTo>
                <a:lnTo>
                  <a:pt x="321047" y="1520825"/>
                </a:lnTo>
                <a:lnTo>
                  <a:pt x="312842" y="1520825"/>
                </a:lnTo>
                <a:lnTo>
                  <a:pt x="304373" y="1520296"/>
                </a:lnTo>
                <a:lnTo>
                  <a:pt x="296433" y="1519767"/>
                </a:lnTo>
                <a:lnTo>
                  <a:pt x="288228" y="1519238"/>
                </a:lnTo>
                <a:lnTo>
                  <a:pt x="280288" y="1518179"/>
                </a:lnTo>
                <a:lnTo>
                  <a:pt x="272083" y="1517121"/>
                </a:lnTo>
                <a:lnTo>
                  <a:pt x="264407" y="1515798"/>
                </a:lnTo>
                <a:lnTo>
                  <a:pt x="256203" y="1514211"/>
                </a:lnTo>
                <a:lnTo>
                  <a:pt x="248527" y="1512623"/>
                </a:lnTo>
                <a:lnTo>
                  <a:pt x="240852" y="1510771"/>
                </a:lnTo>
                <a:lnTo>
                  <a:pt x="233441" y="1508654"/>
                </a:lnTo>
                <a:lnTo>
                  <a:pt x="225501" y="1506538"/>
                </a:lnTo>
                <a:lnTo>
                  <a:pt x="218090" y="1503892"/>
                </a:lnTo>
                <a:lnTo>
                  <a:pt x="210679" y="1501511"/>
                </a:lnTo>
                <a:lnTo>
                  <a:pt x="203268" y="1498600"/>
                </a:lnTo>
                <a:lnTo>
                  <a:pt x="196122" y="1495690"/>
                </a:lnTo>
                <a:lnTo>
                  <a:pt x="188976" y="1492515"/>
                </a:lnTo>
                <a:lnTo>
                  <a:pt x="181830" y="1489075"/>
                </a:lnTo>
                <a:lnTo>
                  <a:pt x="174948" y="1485636"/>
                </a:lnTo>
                <a:lnTo>
                  <a:pt x="168067" y="1482196"/>
                </a:lnTo>
                <a:lnTo>
                  <a:pt x="161450" y="1478227"/>
                </a:lnTo>
                <a:lnTo>
                  <a:pt x="154569" y="1474523"/>
                </a:lnTo>
                <a:lnTo>
                  <a:pt x="147952" y="1470290"/>
                </a:lnTo>
                <a:lnTo>
                  <a:pt x="141600" y="1466056"/>
                </a:lnTo>
                <a:lnTo>
                  <a:pt x="129160" y="1457061"/>
                </a:lnTo>
                <a:lnTo>
                  <a:pt x="116985" y="1447536"/>
                </a:lnTo>
                <a:lnTo>
                  <a:pt x="105075" y="1437481"/>
                </a:lnTo>
                <a:lnTo>
                  <a:pt x="93959" y="1426634"/>
                </a:lnTo>
                <a:lnTo>
                  <a:pt x="83372" y="1415521"/>
                </a:lnTo>
                <a:lnTo>
                  <a:pt x="73579" y="1404144"/>
                </a:lnTo>
                <a:lnTo>
                  <a:pt x="64051" y="1391973"/>
                </a:lnTo>
                <a:lnTo>
                  <a:pt x="55052" y="1379273"/>
                </a:lnTo>
                <a:lnTo>
                  <a:pt x="50552" y="1373188"/>
                </a:lnTo>
                <a:lnTo>
                  <a:pt x="46582" y="1366309"/>
                </a:lnTo>
                <a:lnTo>
                  <a:pt x="42612" y="1359694"/>
                </a:lnTo>
                <a:lnTo>
                  <a:pt x="38907" y="1352815"/>
                </a:lnTo>
                <a:lnTo>
                  <a:pt x="35466" y="1346200"/>
                </a:lnTo>
                <a:lnTo>
                  <a:pt x="31761" y="1339056"/>
                </a:lnTo>
                <a:lnTo>
                  <a:pt x="28585" y="1332177"/>
                </a:lnTo>
                <a:lnTo>
                  <a:pt x="25409" y="1325034"/>
                </a:lnTo>
                <a:lnTo>
                  <a:pt x="22497" y="1317625"/>
                </a:lnTo>
                <a:lnTo>
                  <a:pt x="19586" y="1310481"/>
                </a:lnTo>
                <a:lnTo>
                  <a:pt x="17204" y="1303073"/>
                </a:lnTo>
                <a:lnTo>
                  <a:pt x="14557" y="1295665"/>
                </a:lnTo>
                <a:lnTo>
                  <a:pt x="12440" y="1287727"/>
                </a:lnTo>
                <a:lnTo>
                  <a:pt x="10322" y="1280054"/>
                </a:lnTo>
                <a:lnTo>
                  <a:pt x="8470" y="1272646"/>
                </a:lnTo>
                <a:lnTo>
                  <a:pt x="6617" y="1264444"/>
                </a:lnTo>
                <a:lnTo>
                  <a:pt x="5294" y="1256771"/>
                </a:lnTo>
                <a:lnTo>
                  <a:pt x="3706" y="1248834"/>
                </a:lnTo>
                <a:lnTo>
                  <a:pt x="2912" y="1240896"/>
                </a:lnTo>
                <a:lnTo>
                  <a:pt x="1853" y="1232959"/>
                </a:lnTo>
                <a:lnTo>
                  <a:pt x="1059" y="1224756"/>
                </a:lnTo>
                <a:lnTo>
                  <a:pt x="529" y="1216554"/>
                </a:lnTo>
                <a:lnTo>
                  <a:pt x="265" y="1208352"/>
                </a:lnTo>
                <a:lnTo>
                  <a:pt x="0" y="1200150"/>
                </a:lnTo>
                <a:lnTo>
                  <a:pt x="0" y="857515"/>
                </a:lnTo>
                <a:lnTo>
                  <a:pt x="265" y="847196"/>
                </a:lnTo>
                <a:lnTo>
                  <a:pt x="1059" y="836348"/>
                </a:lnTo>
                <a:lnTo>
                  <a:pt x="1588" y="826029"/>
                </a:lnTo>
                <a:lnTo>
                  <a:pt x="2912" y="815711"/>
                </a:lnTo>
                <a:lnTo>
                  <a:pt x="4500" y="805656"/>
                </a:lnTo>
                <a:lnTo>
                  <a:pt x="6352" y="795602"/>
                </a:lnTo>
                <a:lnTo>
                  <a:pt x="8205" y="785813"/>
                </a:lnTo>
                <a:lnTo>
                  <a:pt x="10587" y="776023"/>
                </a:lnTo>
                <a:lnTo>
                  <a:pt x="13498" y="766498"/>
                </a:lnTo>
                <a:lnTo>
                  <a:pt x="16410" y="757238"/>
                </a:lnTo>
                <a:lnTo>
                  <a:pt x="19851" y="747713"/>
                </a:lnTo>
                <a:lnTo>
                  <a:pt x="23291" y="738717"/>
                </a:lnTo>
                <a:lnTo>
                  <a:pt x="27261" y="730250"/>
                </a:lnTo>
                <a:lnTo>
                  <a:pt x="31761" y="721519"/>
                </a:lnTo>
                <a:lnTo>
                  <a:pt x="35996" y="712788"/>
                </a:lnTo>
                <a:lnTo>
                  <a:pt x="41024" y="704850"/>
                </a:lnTo>
                <a:lnTo>
                  <a:pt x="46053" y="696648"/>
                </a:lnTo>
                <a:lnTo>
                  <a:pt x="51346" y="688711"/>
                </a:lnTo>
                <a:lnTo>
                  <a:pt x="56905" y="680773"/>
                </a:lnTo>
                <a:lnTo>
                  <a:pt x="62727" y="673365"/>
                </a:lnTo>
                <a:lnTo>
                  <a:pt x="68550" y="666221"/>
                </a:lnTo>
                <a:lnTo>
                  <a:pt x="75167" y="659077"/>
                </a:lnTo>
                <a:lnTo>
                  <a:pt x="81519" y="652198"/>
                </a:lnTo>
                <a:lnTo>
                  <a:pt x="88401" y="645848"/>
                </a:lnTo>
                <a:lnTo>
                  <a:pt x="95547" y="639498"/>
                </a:lnTo>
                <a:lnTo>
                  <a:pt x="102958" y="633413"/>
                </a:lnTo>
                <a:lnTo>
                  <a:pt x="110368" y="627592"/>
                </a:lnTo>
                <a:lnTo>
                  <a:pt x="118308" y="622036"/>
                </a:lnTo>
                <a:lnTo>
                  <a:pt x="126249" y="616744"/>
                </a:lnTo>
                <a:lnTo>
                  <a:pt x="134453" y="611452"/>
                </a:lnTo>
                <a:lnTo>
                  <a:pt x="143188" y="606690"/>
                </a:lnTo>
                <a:lnTo>
                  <a:pt x="151392" y="602192"/>
                </a:lnTo>
                <a:lnTo>
                  <a:pt x="168596" y="587904"/>
                </a:lnTo>
                <a:lnTo>
                  <a:pt x="189505" y="569913"/>
                </a:lnTo>
                <a:lnTo>
                  <a:pt x="214120" y="548481"/>
                </a:lnTo>
                <a:lnTo>
                  <a:pt x="241381" y="524140"/>
                </a:lnTo>
                <a:lnTo>
                  <a:pt x="270760" y="497152"/>
                </a:lnTo>
                <a:lnTo>
                  <a:pt x="301726" y="468048"/>
                </a:lnTo>
                <a:lnTo>
                  <a:pt x="317342" y="452967"/>
                </a:lnTo>
                <a:lnTo>
                  <a:pt x="333222" y="437356"/>
                </a:lnTo>
                <a:lnTo>
                  <a:pt x="349367" y="421217"/>
                </a:lnTo>
                <a:lnTo>
                  <a:pt x="365247" y="405077"/>
                </a:lnTo>
                <a:lnTo>
                  <a:pt x="381128" y="388408"/>
                </a:lnTo>
                <a:lnTo>
                  <a:pt x="396479" y="371740"/>
                </a:lnTo>
                <a:lnTo>
                  <a:pt x="412094" y="354542"/>
                </a:lnTo>
                <a:lnTo>
                  <a:pt x="426916" y="337608"/>
                </a:lnTo>
                <a:lnTo>
                  <a:pt x="441473" y="320411"/>
                </a:lnTo>
                <a:lnTo>
                  <a:pt x="455765" y="303477"/>
                </a:lnTo>
                <a:lnTo>
                  <a:pt x="469263" y="286015"/>
                </a:lnTo>
                <a:lnTo>
                  <a:pt x="482232" y="269081"/>
                </a:lnTo>
                <a:lnTo>
                  <a:pt x="494143" y="252148"/>
                </a:lnTo>
                <a:lnTo>
                  <a:pt x="505523" y="235215"/>
                </a:lnTo>
                <a:lnTo>
                  <a:pt x="515581" y="218810"/>
                </a:lnTo>
                <a:lnTo>
                  <a:pt x="520610" y="210344"/>
                </a:lnTo>
                <a:lnTo>
                  <a:pt x="525374" y="202406"/>
                </a:lnTo>
                <a:lnTo>
                  <a:pt x="529344" y="194204"/>
                </a:lnTo>
                <a:lnTo>
                  <a:pt x="533314" y="186267"/>
                </a:lnTo>
                <a:lnTo>
                  <a:pt x="537019" y="178329"/>
                </a:lnTo>
                <a:lnTo>
                  <a:pt x="540460" y="170656"/>
                </a:lnTo>
                <a:lnTo>
                  <a:pt x="543636" y="162983"/>
                </a:lnTo>
                <a:lnTo>
                  <a:pt x="546283" y="155575"/>
                </a:lnTo>
                <a:lnTo>
                  <a:pt x="548930" y="147902"/>
                </a:lnTo>
                <a:lnTo>
                  <a:pt x="551047" y="140494"/>
                </a:lnTo>
                <a:lnTo>
                  <a:pt x="551047" y="1058"/>
                </a:lnTo>
                <a:lnTo>
                  <a:pt x="553958" y="794"/>
                </a:lnTo>
                <a:lnTo>
                  <a:pt x="561369" y="265"/>
                </a:lnTo>
                <a:lnTo>
                  <a:pt x="57301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199274" y="367037"/>
            <a:ext cx="20374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/>
              <a:t>Insights</a:t>
            </a:r>
            <a:endParaRPr lang="zh-CN" altLang="en-US" sz="2400" b="1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6DEAE-BC64-CA5E-BFAE-31F819100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>
            <a:extLst>
              <a:ext uri="{FF2B5EF4-FFF2-40B4-BE49-F238E27FC236}">
                <a16:creationId xmlns:a16="http://schemas.microsoft.com/office/drawing/2014/main" id="{7F7A118E-26E4-9514-065F-CC592550B4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4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D4BD09E7-34BE-6EBD-3857-180FAF2022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22"/>
          <a:stretch/>
        </p:blipFill>
        <p:spPr>
          <a:xfrm>
            <a:off x="2571749" y="0"/>
            <a:ext cx="7048500" cy="3965419"/>
          </a:xfrm>
          <a:prstGeom prst="rect">
            <a:avLst/>
          </a:prstGeom>
        </p:spPr>
      </p:pic>
      <p:sp>
        <p:nvSpPr>
          <p:cNvPr id="39" name="任意多边形 38">
            <a:extLst>
              <a:ext uri="{FF2B5EF4-FFF2-40B4-BE49-F238E27FC236}">
                <a16:creationId xmlns:a16="http://schemas.microsoft.com/office/drawing/2014/main" id="{A6BD3ED1-FB6C-7991-5CE0-CA53EB3D30BF}"/>
              </a:ext>
            </a:extLst>
          </p:cNvPr>
          <p:cNvSpPr/>
          <p:nvPr/>
        </p:nvSpPr>
        <p:spPr>
          <a:xfrm rot="10800000">
            <a:off x="358572" y="1950293"/>
            <a:ext cx="11474856" cy="6195917"/>
          </a:xfrm>
          <a:custGeom>
            <a:avLst/>
            <a:gdLst>
              <a:gd name="connsiteX0" fmla="*/ 11474856 w 11474856"/>
              <a:gd name="connsiteY0" fmla="*/ 6195917 h 6195917"/>
              <a:gd name="connsiteX1" fmla="*/ 9323431 w 11474856"/>
              <a:gd name="connsiteY1" fmla="*/ 6195917 h 6195917"/>
              <a:gd name="connsiteX2" fmla="*/ 8982328 w 11474856"/>
              <a:gd name="connsiteY2" fmla="*/ 5676750 h 6195917"/>
              <a:gd name="connsiteX3" fmla="*/ 2447529 w 11474856"/>
              <a:gd name="connsiteY3" fmla="*/ 5676750 h 6195917"/>
              <a:gd name="connsiteX4" fmla="*/ 2106426 w 11474856"/>
              <a:gd name="connsiteY4" fmla="*/ 6195917 h 6195917"/>
              <a:gd name="connsiteX5" fmla="*/ 0 w 11474856"/>
              <a:gd name="connsiteY5" fmla="*/ 6195917 h 6195917"/>
              <a:gd name="connsiteX6" fmla="*/ 0 w 11474856"/>
              <a:gd name="connsiteY6" fmla="*/ 5249934 h 6195917"/>
              <a:gd name="connsiteX7" fmla="*/ 0 w 11474856"/>
              <a:gd name="connsiteY7" fmla="*/ 945983 h 6195917"/>
              <a:gd name="connsiteX8" fmla="*/ 0 w 11474856"/>
              <a:gd name="connsiteY8" fmla="*/ 0 h 6195917"/>
              <a:gd name="connsiteX9" fmla="*/ 11474856 w 11474856"/>
              <a:gd name="connsiteY9" fmla="*/ 0 h 6195917"/>
              <a:gd name="connsiteX10" fmla="*/ 11474856 w 11474856"/>
              <a:gd name="connsiteY10" fmla="*/ 945983 h 6195917"/>
              <a:gd name="connsiteX11" fmla="*/ 11474856 w 11474856"/>
              <a:gd name="connsiteY11" fmla="*/ 5249934 h 6195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474856" h="6195917">
                <a:moveTo>
                  <a:pt x="11474856" y="6195917"/>
                </a:moveTo>
                <a:lnTo>
                  <a:pt x="9323431" y="6195917"/>
                </a:lnTo>
                <a:lnTo>
                  <a:pt x="8982328" y="5676750"/>
                </a:lnTo>
                <a:lnTo>
                  <a:pt x="2447529" y="5676750"/>
                </a:lnTo>
                <a:lnTo>
                  <a:pt x="2106426" y="6195917"/>
                </a:lnTo>
                <a:lnTo>
                  <a:pt x="0" y="6195917"/>
                </a:lnTo>
                <a:lnTo>
                  <a:pt x="0" y="5249934"/>
                </a:lnTo>
                <a:lnTo>
                  <a:pt x="0" y="945983"/>
                </a:lnTo>
                <a:lnTo>
                  <a:pt x="0" y="0"/>
                </a:lnTo>
                <a:lnTo>
                  <a:pt x="11474856" y="0"/>
                </a:lnTo>
                <a:lnTo>
                  <a:pt x="11474856" y="945983"/>
                </a:lnTo>
                <a:lnTo>
                  <a:pt x="11474856" y="5249934"/>
                </a:lnTo>
                <a:close/>
              </a:path>
            </a:pathLst>
          </a:custGeom>
          <a:gradFill>
            <a:gsLst>
              <a:gs pos="0">
                <a:schemeClr val="bg1">
                  <a:alpha val="84000"/>
                </a:schemeClr>
              </a:gs>
              <a:gs pos="43000">
                <a:schemeClr val="accent1">
                  <a:lumMod val="60000"/>
                  <a:lumOff val="40000"/>
                  <a:alpha val="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F2A1A1B-5FF2-8F51-0EE1-78CC5BA67D0D}"/>
              </a:ext>
            </a:extLst>
          </p:cNvPr>
          <p:cNvSpPr/>
          <p:nvPr/>
        </p:nvSpPr>
        <p:spPr>
          <a:xfrm>
            <a:off x="3222141" y="580302"/>
            <a:ext cx="6096000" cy="264687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16600" dirty="0">
                <a:gradFill flip="none" rotWithShape="1">
                  <a:gsLst>
                    <a:gs pos="18000">
                      <a:schemeClr val="accent2"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16200000" scaled="1"/>
                  <a:tileRect/>
                </a:gra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05</a:t>
            </a:r>
            <a:endParaRPr lang="zh-CN" altLang="en-US" sz="16600" dirty="0">
              <a:gradFill flip="none" rotWithShape="1">
                <a:gsLst>
                  <a:gs pos="18000">
                    <a:schemeClr val="accent2">
                      <a:alpha val="0"/>
                    </a:schemeClr>
                  </a:gs>
                  <a:gs pos="100000">
                    <a:schemeClr val="bg1"/>
                  </a:gs>
                </a:gsLst>
                <a:lin ang="16200000" scaled="1"/>
                <a:tileRect/>
              </a:gra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35B0655-2FF8-BA4E-BF66-3AD4A2021674}"/>
              </a:ext>
            </a:extLst>
          </p:cNvPr>
          <p:cNvSpPr/>
          <p:nvPr/>
        </p:nvSpPr>
        <p:spPr>
          <a:xfrm>
            <a:off x="3759975" y="2951737"/>
            <a:ext cx="482535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000" b="1" spc="3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Conclusion</a:t>
            </a:r>
            <a:endParaRPr lang="zh-CN" altLang="en-US" sz="6000" b="1" spc="3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+mn-ea"/>
              <a:sym typeface="+mn-lt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A1D2A0D6-4DA2-1E23-322C-E9AC60D7CA9D}"/>
              </a:ext>
            </a:extLst>
          </p:cNvPr>
          <p:cNvCxnSpPr/>
          <p:nvPr/>
        </p:nvCxnSpPr>
        <p:spPr>
          <a:xfrm>
            <a:off x="2588113" y="3987488"/>
            <a:ext cx="6730028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500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9638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FA385-8E69-7152-CE11-4CF282E49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>
            <a:extLst>
              <a:ext uri="{FF2B5EF4-FFF2-40B4-BE49-F238E27FC236}">
                <a16:creationId xmlns:a16="http://schemas.microsoft.com/office/drawing/2014/main" id="{291407FF-0A13-4C30-6D3A-6B698E8015F4}"/>
              </a:ext>
            </a:extLst>
          </p:cNvPr>
          <p:cNvSpPr/>
          <p:nvPr/>
        </p:nvSpPr>
        <p:spPr>
          <a:xfrm>
            <a:off x="2247758" y="1898039"/>
            <a:ext cx="3626538" cy="362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4F2713EE-930D-0874-5C60-677A9138025D}"/>
              </a:ext>
            </a:extLst>
          </p:cNvPr>
          <p:cNvSpPr/>
          <p:nvPr/>
        </p:nvSpPr>
        <p:spPr>
          <a:xfrm>
            <a:off x="4256526" y="1566869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CCF08641-72A7-B3FC-A7A1-ED7CB6E976BC}"/>
              </a:ext>
            </a:extLst>
          </p:cNvPr>
          <p:cNvSpPr/>
          <p:nvPr/>
        </p:nvSpPr>
        <p:spPr>
          <a:xfrm>
            <a:off x="5193715" y="2497272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1D5C6B7B-282A-9FBE-2A5C-38C5B8908292}"/>
              </a:ext>
            </a:extLst>
          </p:cNvPr>
          <p:cNvSpPr/>
          <p:nvPr/>
        </p:nvSpPr>
        <p:spPr>
          <a:xfrm>
            <a:off x="4398802" y="5010276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TextBox 20">
            <a:extLst>
              <a:ext uri="{FF2B5EF4-FFF2-40B4-BE49-F238E27FC236}">
                <a16:creationId xmlns:a16="http://schemas.microsoft.com/office/drawing/2014/main" id="{44D6F9C6-4B49-B87C-B87A-94FE1B250EB8}"/>
              </a:ext>
            </a:extLst>
          </p:cNvPr>
          <p:cNvSpPr txBox="1"/>
          <p:nvPr/>
        </p:nvSpPr>
        <p:spPr>
          <a:xfrm>
            <a:off x="1423705" y="3322654"/>
            <a:ext cx="682879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2400" b="1" spc="300" dirty="0">
                <a:solidFill>
                  <a:schemeClr val="bg1"/>
                </a:solidFill>
                <a:cs typeface="+mn-ea"/>
                <a:sym typeface="+mn-lt"/>
              </a:rPr>
              <a:t>添加</a:t>
            </a:r>
            <a:endParaRPr lang="en-US" altLang="zh-CN" sz="2400" b="1" spc="3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400" b="1" spc="300" dirty="0">
                <a:solidFill>
                  <a:schemeClr val="bg1"/>
                </a:solidFill>
                <a:cs typeface="+mn-ea"/>
                <a:sym typeface="+mn-lt"/>
              </a:rPr>
              <a:t>标题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A1BC76FF-6F15-1D92-856F-2D7812E23769}"/>
              </a:ext>
            </a:extLst>
          </p:cNvPr>
          <p:cNvSpPr/>
          <p:nvPr/>
        </p:nvSpPr>
        <p:spPr>
          <a:xfrm>
            <a:off x="2465134" y="3254523"/>
            <a:ext cx="2511205" cy="1002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Experimental Setup</a:t>
            </a:r>
          </a:p>
        </p:txBody>
      </p:sp>
      <p:sp>
        <p:nvSpPr>
          <p:cNvPr id="47" name="MH_SubTitle_4">
            <a:extLst>
              <a:ext uri="{FF2B5EF4-FFF2-40B4-BE49-F238E27FC236}">
                <a16:creationId xmlns:a16="http://schemas.microsoft.com/office/drawing/2014/main" id="{19D4B1E9-FC17-35AE-1222-CF6D3A6EC15E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151289" y="2646629"/>
            <a:ext cx="3861558" cy="79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/>
              <a:t>Works in bandwidth-limited, noisy environments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8" name="MH_SubTitle_4">
            <a:extLst>
              <a:ext uri="{FF2B5EF4-FFF2-40B4-BE49-F238E27FC236}">
                <a16:creationId xmlns:a16="http://schemas.microsoft.com/office/drawing/2014/main" id="{2D13F7E9-D1A9-26FA-BF28-02A40B48D9E5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294869" y="1297333"/>
            <a:ext cx="4152508" cy="79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/>
              <a:t>SNR-based adaptation improves </a:t>
            </a:r>
            <a:r>
              <a:rPr lang="en-US" altLang="zh-CN" sz="2400" b="1" dirty="0"/>
              <a:t>robustness &amp; efficiency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MH_SubTitle_4">
            <a:extLst>
              <a:ext uri="{FF2B5EF4-FFF2-40B4-BE49-F238E27FC236}">
                <a16:creationId xmlns:a16="http://schemas.microsoft.com/office/drawing/2014/main" id="{97EE0477-B307-6C2B-04D2-CFE4985A81FA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94869" y="5266854"/>
            <a:ext cx="4994971" cy="79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b="1" dirty="0"/>
              <a:t>Future Work</a:t>
            </a:r>
            <a:r>
              <a:rPr lang="en-US" altLang="zh-CN" sz="2400" dirty="0"/>
              <a:t>: Video, multimodal data, RL-based adaptation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53F9D30-E176-7A32-E3D0-EEC2AC335723}"/>
              </a:ext>
            </a:extLst>
          </p:cNvPr>
          <p:cNvSpPr/>
          <p:nvPr/>
        </p:nvSpPr>
        <p:spPr>
          <a:xfrm>
            <a:off x="5051439" y="282431"/>
            <a:ext cx="20815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/>
              <a:t>Conclusion</a:t>
            </a:r>
            <a:endParaRPr lang="zh-CN" altLang="en-US" sz="2400" b="1" dirty="0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798D0200-7651-956F-3373-A75CBFE27696}"/>
              </a:ext>
            </a:extLst>
          </p:cNvPr>
          <p:cNvSpPr/>
          <p:nvPr/>
        </p:nvSpPr>
        <p:spPr>
          <a:xfrm>
            <a:off x="5193715" y="3826423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MH_SubTitle_4">
            <a:extLst>
              <a:ext uri="{FF2B5EF4-FFF2-40B4-BE49-F238E27FC236}">
                <a16:creationId xmlns:a16="http://schemas.microsoft.com/office/drawing/2014/main" id="{0D195DA0-EAB3-08F1-89CB-2A884A23D9A7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203374" y="3864000"/>
            <a:ext cx="4400149" cy="1080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/>
              <a:t>Applicable to </a:t>
            </a:r>
            <a:r>
              <a:rPr lang="en-US" altLang="zh-CN" sz="2400" b="1" dirty="0"/>
              <a:t>V2V / V2I</a:t>
            </a:r>
            <a:r>
              <a:rPr lang="en-US" altLang="zh-CN" sz="2400" dirty="0"/>
              <a:t> real-time communication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68503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3E8434-6536-C266-AAFB-13D2BD0A2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82FC7F-10EA-1E78-601B-25C28F19AA1A}"/>
              </a:ext>
            </a:extLst>
          </p:cNvPr>
          <p:cNvSpPr/>
          <p:nvPr/>
        </p:nvSpPr>
        <p:spPr>
          <a:xfrm>
            <a:off x="4723059" y="347718"/>
            <a:ext cx="27458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/>
              <a:t>Acknowledgment</a:t>
            </a:r>
            <a:endParaRPr lang="zh-CN" altLang="en-US" sz="24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B4D621-5D03-5F86-C70F-C3FF15C30C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670"/>
          <a:stretch/>
        </p:blipFill>
        <p:spPr>
          <a:xfrm>
            <a:off x="948267" y="1543269"/>
            <a:ext cx="10295466" cy="459083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B946B21-4D1A-64B3-60F8-DD240C4A6BFA}"/>
              </a:ext>
            </a:extLst>
          </p:cNvPr>
          <p:cNvSpPr txBox="1"/>
          <p:nvPr/>
        </p:nvSpPr>
        <p:spPr>
          <a:xfrm>
            <a:off x="1464905" y="1591915"/>
            <a:ext cx="784704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Postgraduate tutor: </a:t>
            </a:r>
          </a:p>
          <a:p>
            <a:r>
              <a:rPr lang="en-US" altLang="zh-CN" sz="2000" dirty="0" err="1"/>
              <a:t>Axida</a:t>
            </a:r>
            <a:r>
              <a:rPr lang="en-US" altLang="zh-CN" sz="2000" dirty="0"/>
              <a:t> Shan</a:t>
            </a:r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Funding sources: </a:t>
            </a:r>
          </a:p>
          <a:p>
            <a:r>
              <a:rPr lang="en-US" altLang="zh-CN" sz="2000" dirty="0"/>
              <a:t>Inner Mongolia Autonomous Region Natural Science Foundation, </a:t>
            </a:r>
          </a:p>
          <a:p>
            <a:r>
              <a:rPr lang="en-US" altLang="zh-CN" sz="2000" dirty="0"/>
              <a:t>Scientific Research Start-up Fund of Baotou Teachers’ College, </a:t>
            </a:r>
          </a:p>
          <a:p>
            <a:r>
              <a:rPr lang="en-US" altLang="zh-CN" sz="2000" dirty="0"/>
              <a:t>China University-Industry-Research Collaborative Innovation Fund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4960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4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9" name="任意多边形 38"/>
          <p:cNvSpPr/>
          <p:nvPr/>
        </p:nvSpPr>
        <p:spPr>
          <a:xfrm rot="10800000">
            <a:off x="358572" y="331043"/>
            <a:ext cx="11474856" cy="6195917"/>
          </a:xfrm>
          <a:custGeom>
            <a:avLst/>
            <a:gdLst>
              <a:gd name="connsiteX0" fmla="*/ 11474856 w 11474856"/>
              <a:gd name="connsiteY0" fmla="*/ 6195917 h 6195917"/>
              <a:gd name="connsiteX1" fmla="*/ 9323431 w 11474856"/>
              <a:gd name="connsiteY1" fmla="*/ 6195917 h 6195917"/>
              <a:gd name="connsiteX2" fmla="*/ 8982328 w 11474856"/>
              <a:gd name="connsiteY2" fmla="*/ 5676750 h 6195917"/>
              <a:gd name="connsiteX3" fmla="*/ 2447529 w 11474856"/>
              <a:gd name="connsiteY3" fmla="*/ 5676750 h 6195917"/>
              <a:gd name="connsiteX4" fmla="*/ 2106426 w 11474856"/>
              <a:gd name="connsiteY4" fmla="*/ 6195917 h 6195917"/>
              <a:gd name="connsiteX5" fmla="*/ 0 w 11474856"/>
              <a:gd name="connsiteY5" fmla="*/ 6195917 h 6195917"/>
              <a:gd name="connsiteX6" fmla="*/ 0 w 11474856"/>
              <a:gd name="connsiteY6" fmla="*/ 5249934 h 6195917"/>
              <a:gd name="connsiteX7" fmla="*/ 0 w 11474856"/>
              <a:gd name="connsiteY7" fmla="*/ 945983 h 6195917"/>
              <a:gd name="connsiteX8" fmla="*/ 0 w 11474856"/>
              <a:gd name="connsiteY8" fmla="*/ 0 h 6195917"/>
              <a:gd name="connsiteX9" fmla="*/ 11474856 w 11474856"/>
              <a:gd name="connsiteY9" fmla="*/ 0 h 6195917"/>
              <a:gd name="connsiteX10" fmla="*/ 11474856 w 11474856"/>
              <a:gd name="connsiteY10" fmla="*/ 945983 h 6195917"/>
              <a:gd name="connsiteX11" fmla="*/ 11474856 w 11474856"/>
              <a:gd name="connsiteY11" fmla="*/ 5249934 h 6195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474856" h="6195917">
                <a:moveTo>
                  <a:pt x="11474856" y="6195917"/>
                </a:moveTo>
                <a:lnTo>
                  <a:pt x="9323431" y="6195917"/>
                </a:lnTo>
                <a:lnTo>
                  <a:pt x="8982328" y="5676750"/>
                </a:lnTo>
                <a:lnTo>
                  <a:pt x="2447529" y="5676750"/>
                </a:lnTo>
                <a:lnTo>
                  <a:pt x="2106426" y="6195917"/>
                </a:lnTo>
                <a:lnTo>
                  <a:pt x="0" y="6195917"/>
                </a:lnTo>
                <a:lnTo>
                  <a:pt x="0" y="5249934"/>
                </a:lnTo>
                <a:lnTo>
                  <a:pt x="0" y="945983"/>
                </a:lnTo>
                <a:lnTo>
                  <a:pt x="0" y="0"/>
                </a:lnTo>
                <a:lnTo>
                  <a:pt x="11474856" y="0"/>
                </a:lnTo>
                <a:lnTo>
                  <a:pt x="11474856" y="945983"/>
                </a:lnTo>
                <a:lnTo>
                  <a:pt x="11474856" y="524993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048000" y="133859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sz="4000" dirty="0">
                <a:gradFill flip="none" rotWithShape="1">
                  <a:gsLst>
                    <a:gs pos="0">
                      <a:schemeClr val="accent2"/>
                    </a:gs>
                    <a:gs pos="100000">
                      <a:schemeClr val="bg1"/>
                    </a:gs>
                  </a:gsLst>
                  <a:lin ang="16200000" scaled="1"/>
                  <a:tileRect/>
                </a:gradFill>
              </a:rPr>
              <a:t>CONTENTS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826368" y="2707866"/>
            <a:ext cx="8539264" cy="592854"/>
            <a:chOff x="1524000" y="1831566"/>
            <a:chExt cx="8539264" cy="592854"/>
          </a:xfrm>
        </p:grpSpPr>
        <p:sp>
          <p:nvSpPr>
            <p:cNvPr id="43" name="梯形 42"/>
            <p:cNvSpPr/>
            <p:nvPr/>
          </p:nvSpPr>
          <p:spPr>
            <a:xfrm>
              <a:off x="1524000" y="1831566"/>
              <a:ext cx="3898900" cy="592854"/>
            </a:xfrm>
            <a:prstGeom prst="trapezoid">
              <a:avLst>
                <a:gd name="adj" fmla="val 18574"/>
              </a:avLst>
            </a:prstGeom>
            <a:blipFill dpi="0" rotWithShape="1">
              <a:blip r:embed="rId3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-2546350" sx="100000" sy="100000" flip="none" algn="tl"/>
            </a:blipFill>
            <a:ln>
              <a:noFill/>
            </a:ln>
            <a:effectLst>
              <a:innerShdw blurRad="165100" dist="127000" dir="13500000">
                <a:prstClr val="black">
                  <a:alpha val="1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pc="300" dirty="0">
                  <a:solidFill>
                    <a:schemeClr val="bg1"/>
                  </a:solidFill>
                  <a:cs typeface="+mn-ea"/>
                  <a:sym typeface="+mn-lt"/>
                </a:rPr>
                <a:t>System Architecture</a:t>
              </a:r>
              <a:endParaRPr lang="zh-CN" altLang="en-US" sz="2000" b="1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" name="梯形 43"/>
            <p:cNvSpPr/>
            <p:nvPr/>
          </p:nvSpPr>
          <p:spPr>
            <a:xfrm>
              <a:off x="6164364" y="1831566"/>
              <a:ext cx="3898900" cy="592854"/>
            </a:xfrm>
            <a:prstGeom prst="trapezoid">
              <a:avLst>
                <a:gd name="adj" fmla="val 18574"/>
              </a:avLst>
            </a:prstGeom>
            <a:blipFill dpi="0" rotWithShape="1">
              <a:blip r:embed="rId3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-2546350" sx="100000" sy="100000" flip="none" algn="tl"/>
            </a:blipFill>
            <a:ln>
              <a:noFill/>
            </a:ln>
            <a:effectLst>
              <a:innerShdw blurRad="165100" dist="127000" dir="13500000">
                <a:prstClr val="black">
                  <a:alpha val="1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pc="300" dirty="0">
                  <a:solidFill>
                    <a:schemeClr val="bg1"/>
                  </a:solidFill>
                  <a:cs typeface="+mn-ea"/>
                  <a:sym typeface="+mn-lt"/>
                </a:rPr>
                <a:t> Experimental Setup</a:t>
              </a:r>
              <a:endParaRPr lang="zh-CN" altLang="en-US" sz="2000" b="1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3" name="梯形 52"/>
            <p:cNvSpPr/>
            <p:nvPr/>
          </p:nvSpPr>
          <p:spPr>
            <a:xfrm rot="10800000">
              <a:off x="5008152" y="1831566"/>
              <a:ext cx="797640" cy="592854"/>
            </a:xfrm>
            <a:prstGeom prst="trapezoid">
              <a:avLst>
                <a:gd name="adj" fmla="val 18574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217358" y="1897442"/>
              <a:ext cx="372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>
                      <a:lumMod val="75000"/>
                    </a:schemeClr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2</a:t>
              </a:r>
              <a:endParaRPr lang="zh-CN" altLang="en-US" sz="2400" dirty="0">
                <a:solidFill>
                  <a:schemeClr val="bg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55" name="梯形 54"/>
            <p:cNvSpPr/>
            <p:nvPr/>
          </p:nvSpPr>
          <p:spPr>
            <a:xfrm>
              <a:off x="5871660" y="1831566"/>
              <a:ext cx="797640" cy="592854"/>
            </a:xfrm>
            <a:prstGeom prst="trapezoid">
              <a:avLst>
                <a:gd name="adj" fmla="val 18574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6087876" y="1897442"/>
              <a:ext cx="372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>
                      <a:lumMod val="75000"/>
                    </a:schemeClr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3</a:t>
              </a:r>
              <a:endParaRPr lang="zh-CN" altLang="en-US" sz="2400" dirty="0">
                <a:solidFill>
                  <a:schemeClr val="bg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59" name="梯形 58"/>
          <p:cNvSpPr/>
          <p:nvPr/>
        </p:nvSpPr>
        <p:spPr>
          <a:xfrm>
            <a:off x="1826368" y="3792221"/>
            <a:ext cx="3898900" cy="592854"/>
          </a:xfrm>
          <a:prstGeom prst="trapezoid">
            <a:avLst>
              <a:gd name="adj" fmla="val 18574"/>
            </a:avLst>
          </a:prstGeom>
          <a:blipFill dpi="0"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0" ty="-2546350" sx="100000" sy="100000" flip="none" algn="tl"/>
          </a:blipFill>
          <a:ln>
            <a:noFill/>
          </a:ln>
          <a:effectLst>
            <a:innerShdw blurRad="165100" dist="127000" dir="13500000">
              <a:prstClr val="black">
                <a:alpha val="1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Key Results</a:t>
            </a:r>
            <a:endParaRPr lang="zh-CN" altLang="en-US" sz="20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0" name="梯形 59"/>
          <p:cNvSpPr/>
          <p:nvPr/>
        </p:nvSpPr>
        <p:spPr>
          <a:xfrm>
            <a:off x="6466732" y="3792221"/>
            <a:ext cx="3898900" cy="592854"/>
          </a:xfrm>
          <a:prstGeom prst="trapezoid">
            <a:avLst>
              <a:gd name="adj" fmla="val 18574"/>
            </a:avLst>
          </a:prstGeom>
          <a:blipFill dpi="0"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0" ty="-2546350" sx="100000" sy="100000" flip="none" algn="tl"/>
          </a:blipFill>
          <a:ln>
            <a:noFill/>
          </a:ln>
          <a:effectLst>
            <a:innerShdw blurRad="165100" dist="127000" dir="13500000">
              <a:prstClr val="black">
                <a:alpha val="1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Conclusion</a:t>
            </a:r>
            <a:endParaRPr lang="zh-CN" altLang="en-US" sz="20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1" name="梯形 60"/>
          <p:cNvSpPr/>
          <p:nvPr/>
        </p:nvSpPr>
        <p:spPr>
          <a:xfrm rot="10800000">
            <a:off x="5310520" y="3792221"/>
            <a:ext cx="797640" cy="592854"/>
          </a:xfrm>
          <a:prstGeom prst="trapezoid">
            <a:avLst>
              <a:gd name="adj" fmla="val 1857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5519726" y="3858097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4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63" name="梯形 62"/>
          <p:cNvSpPr/>
          <p:nvPr/>
        </p:nvSpPr>
        <p:spPr>
          <a:xfrm>
            <a:off x="6174028" y="3792221"/>
            <a:ext cx="797640" cy="592854"/>
          </a:xfrm>
          <a:prstGeom prst="trapezoid">
            <a:avLst>
              <a:gd name="adj" fmla="val 1857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390244" y="3858097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5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66" name="梯形 65"/>
          <p:cNvSpPr/>
          <p:nvPr/>
        </p:nvSpPr>
        <p:spPr>
          <a:xfrm>
            <a:off x="1826368" y="4876575"/>
            <a:ext cx="3898900" cy="592854"/>
          </a:xfrm>
          <a:prstGeom prst="trapezoid">
            <a:avLst>
              <a:gd name="adj" fmla="val 18574"/>
            </a:avLst>
          </a:prstGeom>
          <a:blipFill dpi="0"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0" ty="-2546350" sx="100000" sy="100000" flip="none" algn="tl"/>
          </a:blipFill>
          <a:ln>
            <a:noFill/>
          </a:ln>
          <a:effectLst>
            <a:innerShdw blurRad="165100" dist="127000" dir="13500000">
              <a:prstClr val="black">
                <a:alpha val="1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Acknowledgment</a:t>
            </a:r>
            <a:endParaRPr lang="zh-CN" altLang="en-US" sz="20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8" name="梯形 67"/>
          <p:cNvSpPr/>
          <p:nvPr/>
        </p:nvSpPr>
        <p:spPr>
          <a:xfrm rot="10800000">
            <a:off x="5310520" y="4876575"/>
            <a:ext cx="797640" cy="592854"/>
          </a:xfrm>
          <a:prstGeom prst="trapezoid">
            <a:avLst>
              <a:gd name="adj" fmla="val 1857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5519726" y="4942451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6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74" name="梯形 73"/>
          <p:cNvSpPr/>
          <p:nvPr/>
        </p:nvSpPr>
        <p:spPr>
          <a:xfrm>
            <a:off x="6466732" y="1623511"/>
            <a:ext cx="3898900" cy="592854"/>
          </a:xfrm>
          <a:prstGeom prst="trapezoid">
            <a:avLst>
              <a:gd name="adj" fmla="val 18574"/>
            </a:avLst>
          </a:prstGeom>
          <a:blipFill dpi="0"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0" ty="-2546350" sx="100000" sy="100000" flip="none" algn="tl"/>
          </a:blipFill>
          <a:ln>
            <a:noFill/>
          </a:ln>
          <a:effectLst>
            <a:innerShdw blurRad="165100" dist="127000" dir="13500000">
              <a:prstClr val="black">
                <a:alpha val="1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Motivation</a:t>
            </a:r>
            <a:endParaRPr lang="zh-CN" altLang="en-US" sz="20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7" name="梯形 76"/>
          <p:cNvSpPr/>
          <p:nvPr/>
        </p:nvSpPr>
        <p:spPr>
          <a:xfrm>
            <a:off x="6174028" y="1623511"/>
            <a:ext cx="797640" cy="592854"/>
          </a:xfrm>
          <a:prstGeom prst="trapezoid">
            <a:avLst>
              <a:gd name="adj" fmla="val 1857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6390244" y="1689387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1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4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22"/>
          <a:stretch/>
        </p:blipFill>
        <p:spPr>
          <a:xfrm>
            <a:off x="2571749" y="0"/>
            <a:ext cx="7048500" cy="3965419"/>
          </a:xfrm>
          <a:prstGeom prst="rect">
            <a:avLst/>
          </a:prstGeom>
        </p:spPr>
      </p:pic>
      <p:sp>
        <p:nvSpPr>
          <p:cNvPr id="39" name="任意多边形 38"/>
          <p:cNvSpPr/>
          <p:nvPr/>
        </p:nvSpPr>
        <p:spPr>
          <a:xfrm rot="10800000">
            <a:off x="358572" y="1950293"/>
            <a:ext cx="11474856" cy="6195917"/>
          </a:xfrm>
          <a:custGeom>
            <a:avLst/>
            <a:gdLst>
              <a:gd name="connsiteX0" fmla="*/ 11474856 w 11474856"/>
              <a:gd name="connsiteY0" fmla="*/ 6195917 h 6195917"/>
              <a:gd name="connsiteX1" fmla="*/ 9323431 w 11474856"/>
              <a:gd name="connsiteY1" fmla="*/ 6195917 h 6195917"/>
              <a:gd name="connsiteX2" fmla="*/ 8982328 w 11474856"/>
              <a:gd name="connsiteY2" fmla="*/ 5676750 h 6195917"/>
              <a:gd name="connsiteX3" fmla="*/ 2447529 w 11474856"/>
              <a:gd name="connsiteY3" fmla="*/ 5676750 h 6195917"/>
              <a:gd name="connsiteX4" fmla="*/ 2106426 w 11474856"/>
              <a:gd name="connsiteY4" fmla="*/ 6195917 h 6195917"/>
              <a:gd name="connsiteX5" fmla="*/ 0 w 11474856"/>
              <a:gd name="connsiteY5" fmla="*/ 6195917 h 6195917"/>
              <a:gd name="connsiteX6" fmla="*/ 0 w 11474856"/>
              <a:gd name="connsiteY6" fmla="*/ 5249934 h 6195917"/>
              <a:gd name="connsiteX7" fmla="*/ 0 w 11474856"/>
              <a:gd name="connsiteY7" fmla="*/ 945983 h 6195917"/>
              <a:gd name="connsiteX8" fmla="*/ 0 w 11474856"/>
              <a:gd name="connsiteY8" fmla="*/ 0 h 6195917"/>
              <a:gd name="connsiteX9" fmla="*/ 11474856 w 11474856"/>
              <a:gd name="connsiteY9" fmla="*/ 0 h 6195917"/>
              <a:gd name="connsiteX10" fmla="*/ 11474856 w 11474856"/>
              <a:gd name="connsiteY10" fmla="*/ 945983 h 6195917"/>
              <a:gd name="connsiteX11" fmla="*/ 11474856 w 11474856"/>
              <a:gd name="connsiteY11" fmla="*/ 5249934 h 6195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474856" h="6195917">
                <a:moveTo>
                  <a:pt x="11474856" y="6195917"/>
                </a:moveTo>
                <a:lnTo>
                  <a:pt x="9323431" y="6195917"/>
                </a:lnTo>
                <a:lnTo>
                  <a:pt x="8982328" y="5676750"/>
                </a:lnTo>
                <a:lnTo>
                  <a:pt x="2447529" y="5676750"/>
                </a:lnTo>
                <a:lnTo>
                  <a:pt x="2106426" y="6195917"/>
                </a:lnTo>
                <a:lnTo>
                  <a:pt x="0" y="6195917"/>
                </a:lnTo>
                <a:lnTo>
                  <a:pt x="0" y="5249934"/>
                </a:lnTo>
                <a:lnTo>
                  <a:pt x="0" y="945983"/>
                </a:lnTo>
                <a:lnTo>
                  <a:pt x="0" y="0"/>
                </a:lnTo>
                <a:lnTo>
                  <a:pt x="11474856" y="0"/>
                </a:lnTo>
                <a:lnTo>
                  <a:pt x="11474856" y="945983"/>
                </a:lnTo>
                <a:lnTo>
                  <a:pt x="11474856" y="5249934"/>
                </a:lnTo>
                <a:close/>
              </a:path>
            </a:pathLst>
          </a:custGeom>
          <a:gradFill>
            <a:gsLst>
              <a:gs pos="0">
                <a:schemeClr val="bg1">
                  <a:alpha val="84000"/>
                </a:schemeClr>
              </a:gs>
              <a:gs pos="43000">
                <a:schemeClr val="accent1">
                  <a:lumMod val="60000"/>
                  <a:lumOff val="40000"/>
                  <a:alpha val="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22141" y="580302"/>
            <a:ext cx="6096000" cy="264687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16600" dirty="0">
                <a:gradFill flip="none" rotWithShape="1">
                  <a:gsLst>
                    <a:gs pos="18000">
                      <a:schemeClr val="accent2"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16200000" scaled="1"/>
                  <a:tileRect/>
                </a:gra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01</a:t>
            </a:r>
            <a:endParaRPr lang="zh-CN" altLang="en-US" sz="16600" dirty="0">
              <a:gradFill flip="none" rotWithShape="1">
                <a:gsLst>
                  <a:gs pos="18000">
                    <a:schemeClr val="accent2">
                      <a:alpha val="0"/>
                    </a:schemeClr>
                  </a:gs>
                  <a:gs pos="100000">
                    <a:schemeClr val="bg1"/>
                  </a:gs>
                </a:gsLst>
                <a:lin ang="16200000" scaled="1"/>
                <a:tileRect/>
              </a:gra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53530" y="2951737"/>
            <a:ext cx="483824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000" b="1" spc="3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Motivation</a:t>
            </a:r>
            <a:endParaRPr lang="zh-CN" altLang="en-US" sz="6000" b="1" spc="3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+mn-ea"/>
              <a:sym typeface="+mn-lt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588113" y="3987488"/>
            <a:ext cx="6730028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500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1969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34"/>
          <p:cNvSpPr/>
          <p:nvPr/>
        </p:nvSpPr>
        <p:spPr>
          <a:xfrm rot="5400000" flipV="1">
            <a:off x="8612066" y="3310305"/>
            <a:ext cx="2303588" cy="3086103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等腰三角形 42"/>
          <p:cNvSpPr/>
          <p:nvPr/>
        </p:nvSpPr>
        <p:spPr>
          <a:xfrm rot="5400000">
            <a:off x="1297086" y="1164759"/>
            <a:ext cx="2180492" cy="2893114"/>
          </a:xfrm>
          <a:custGeom>
            <a:avLst/>
            <a:gdLst/>
            <a:ahLst/>
            <a:cxnLst/>
            <a:rect l="l" t="t" r="r" b="b"/>
            <a:pathLst>
              <a:path w="1054142" h="1350592">
                <a:moveTo>
                  <a:pt x="521627" y="0"/>
                </a:moveTo>
                <a:lnTo>
                  <a:pt x="682907" y="322559"/>
                </a:lnTo>
                <a:cubicBezTo>
                  <a:pt x="898294" y="386795"/>
                  <a:pt x="1054142" y="586958"/>
                  <a:pt x="1054142" y="823521"/>
                </a:cubicBezTo>
                <a:cubicBezTo>
                  <a:pt x="1054142" y="1114614"/>
                  <a:pt x="818164" y="1350592"/>
                  <a:pt x="527071" y="1350592"/>
                </a:cubicBezTo>
                <a:cubicBezTo>
                  <a:pt x="235978" y="1350592"/>
                  <a:pt x="0" y="1114614"/>
                  <a:pt x="0" y="823521"/>
                </a:cubicBezTo>
                <a:cubicBezTo>
                  <a:pt x="0" y="591722"/>
                  <a:pt x="149634" y="394871"/>
                  <a:pt x="358347" y="326560"/>
                </a:cubicBezTo>
                <a:close/>
              </a:path>
            </a:pathLst>
          </a:custGeom>
          <a:solidFill>
            <a:schemeClr val="accent1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3833890" y="1917629"/>
            <a:ext cx="7129905" cy="1613740"/>
          </a:xfrm>
          <a:prstGeom prst="roundRect">
            <a:avLst>
              <a:gd name="adj" fmla="val 8404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just">
              <a:lnSpc>
                <a:spcPct val="150000"/>
              </a:lnSpc>
            </a:pPr>
            <a:r>
              <a:rPr lang="en-US" altLang="zh-CN" b="1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Rapid mobility → frequent SNR fluctuations</a:t>
            </a:r>
          </a:p>
          <a:p>
            <a:pPr lvl="0" algn="just">
              <a:lnSpc>
                <a:spcPct val="150000"/>
              </a:lnSpc>
            </a:pPr>
            <a:r>
              <a:rPr lang="en-US" altLang="zh-CN" b="1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Traditional systems → fixed encoding, poor under noise</a:t>
            </a:r>
            <a:endParaRPr lang="zh-CN" altLang="en-US" b="1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1162877" y="4170329"/>
            <a:ext cx="7129905" cy="1613740"/>
          </a:xfrm>
          <a:prstGeom prst="roundRect">
            <a:avLst>
              <a:gd name="adj" fmla="val 8404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just">
              <a:lnSpc>
                <a:spcPct val="150000"/>
              </a:lnSpc>
            </a:pPr>
            <a:r>
              <a:rPr lang="en-US" altLang="zh-CN" b="1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Focus on meaning, not bit-perfect reconstruction</a:t>
            </a:r>
          </a:p>
          <a:p>
            <a:pPr lvl="0" algn="just">
              <a:lnSpc>
                <a:spcPct val="150000"/>
              </a:lnSpc>
            </a:pPr>
            <a:r>
              <a:rPr lang="en-US" altLang="zh-CN" b="1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Enables low-bandwidth, robust transmission</a:t>
            </a:r>
            <a:endParaRPr lang="zh-CN" altLang="en-US" b="1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30" name="TextBox 24"/>
          <p:cNvSpPr>
            <a:spLocks noChangeArrowheads="1"/>
          </p:cNvSpPr>
          <p:nvPr/>
        </p:nvSpPr>
        <p:spPr bwMode="auto">
          <a:xfrm>
            <a:off x="1022198" y="2024041"/>
            <a:ext cx="2090277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2400" b="1" spc="300" dirty="0">
                <a:solidFill>
                  <a:schemeClr val="bg1"/>
                </a:solidFill>
                <a:cs typeface="+mn-ea"/>
                <a:sym typeface="+mn-lt"/>
              </a:rPr>
              <a:t>Vehicular </a:t>
            </a:r>
            <a:r>
              <a:rPr lang="en-US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Networks</a:t>
            </a:r>
            <a:r>
              <a:rPr lang="en-US" altLang="zh-CN" sz="2400" b="1" spc="300" dirty="0">
                <a:solidFill>
                  <a:schemeClr val="bg1"/>
                </a:solidFill>
                <a:cs typeface="+mn-ea"/>
                <a:sym typeface="+mn-lt"/>
              </a:rPr>
              <a:t> Challenges</a:t>
            </a:r>
            <a:endParaRPr lang="zh-CN" altLang="en-US" sz="24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TextBox 31"/>
          <p:cNvSpPr>
            <a:spLocks noChangeArrowheads="1"/>
          </p:cNvSpPr>
          <p:nvPr/>
        </p:nvSpPr>
        <p:spPr bwMode="auto">
          <a:xfrm>
            <a:off x="8880235" y="4391691"/>
            <a:ext cx="2426677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2000" b="1" spc="300" dirty="0">
                <a:solidFill>
                  <a:schemeClr val="bg1"/>
                </a:solidFill>
                <a:cs typeface="+mn-ea"/>
                <a:sym typeface="+mn-lt"/>
              </a:rPr>
              <a:t>Semantic Communication Advantage</a:t>
            </a:r>
            <a:endParaRPr lang="zh-CN" altLang="en-US" sz="20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51888" y="296579"/>
            <a:ext cx="24882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/>
              <a:t>Motivation</a:t>
            </a:r>
            <a:endParaRPr lang="zh-CN" altLang="en-US" sz="2400" b="1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/>
          <p:cNvSpPr/>
          <p:nvPr/>
        </p:nvSpPr>
        <p:spPr>
          <a:xfrm>
            <a:off x="2247758" y="1898039"/>
            <a:ext cx="3626538" cy="362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4256526" y="1566869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5193715" y="2497272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4398802" y="5010276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TextBox 20"/>
          <p:cNvSpPr txBox="1"/>
          <p:nvPr/>
        </p:nvSpPr>
        <p:spPr>
          <a:xfrm>
            <a:off x="1423705" y="3322654"/>
            <a:ext cx="682879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2400" b="1" spc="300" dirty="0">
                <a:solidFill>
                  <a:schemeClr val="bg1"/>
                </a:solidFill>
                <a:cs typeface="+mn-ea"/>
                <a:sym typeface="+mn-lt"/>
              </a:rPr>
              <a:t>添加</a:t>
            </a:r>
            <a:endParaRPr lang="en-US" altLang="zh-CN" sz="2400" b="1" spc="3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400" b="1" spc="300" dirty="0">
                <a:solidFill>
                  <a:schemeClr val="bg1"/>
                </a:solidFill>
                <a:cs typeface="+mn-ea"/>
                <a:sym typeface="+mn-lt"/>
              </a:rPr>
              <a:t>标题</a:t>
            </a:r>
          </a:p>
        </p:txBody>
      </p:sp>
      <p:sp>
        <p:nvSpPr>
          <p:cNvPr id="46" name="矩形 45"/>
          <p:cNvSpPr/>
          <p:nvPr/>
        </p:nvSpPr>
        <p:spPr>
          <a:xfrm>
            <a:off x="2823785" y="2991353"/>
            <a:ext cx="2511205" cy="1002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Limitations of Existing Methods</a:t>
            </a:r>
          </a:p>
        </p:txBody>
      </p:sp>
      <p:sp>
        <p:nvSpPr>
          <p:cNvPr id="47" name="MH_SubTitle_4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101449" y="2525153"/>
            <a:ext cx="3861558" cy="79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Lack of real-time adaptation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8" name="MH_SubTitle_4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193715" y="1560939"/>
            <a:ext cx="3861558" cy="79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Fixed SNR assumptions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MH_SubTitle_4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335991" y="5009703"/>
            <a:ext cx="3861558" cy="79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Few tailored solutions for vehicular environments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497802" y="360271"/>
            <a:ext cx="51963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/>
              <a:t>Limitations of Existing Methods</a:t>
            </a:r>
            <a:endParaRPr lang="zh-CN" altLang="en-US" sz="2400" b="1" dirty="0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561EE311-4080-2DBE-31F2-CD328E44E177}"/>
              </a:ext>
            </a:extLst>
          </p:cNvPr>
          <p:cNvSpPr/>
          <p:nvPr/>
        </p:nvSpPr>
        <p:spPr>
          <a:xfrm>
            <a:off x="5193715" y="3826423"/>
            <a:ext cx="794913" cy="79491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MH_SubTitle_4">
            <a:extLst>
              <a:ext uri="{FF2B5EF4-FFF2-40B4-BE49-F238E27FC236}">
                <a16:creationId xmlns:a16="http://schemas.microsoft.com/office/drawing/2014/main" id="{663DA871-5ED9-EC7C-0BAD-20CD2D9D049A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101449" y="3854304"/>
            <a:ext cx="3861558" cy="79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High computational overhead</a:t>
            </a:r>
            <a:endParaRPr lang="zh-CN" altLang="en-US" sz="2400" dirty="0">
              <a:solidFill>
                <a:srgbClr val="0070C0">
                  <a:lumMod val="50000"/>
                </a:srgb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30E48-2FF1-F856-F145-83A588842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>
            <a:extLst>
              <a:ext uri="{FF2B5EF4-FFF2-40B4-BE49-F238E27FC236}">
                <a16:creationId xmlns:a16="http://schemas.microsoft.com/office/drawing/2014/main" id="{ED110C46-0B59-C0F6-ADAB-7C86AC9EC50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4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594E4E5E-8DAF-9D6E-6EDF-E87EE80987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22"/>
          <a:stretch/>
        </p:blipFill>
        <p:spPr>
          <a:xfrm>
            <a:off x="2571749" y="0"/>
            <a:ext cx="7048500" cy="3965419"/>
          </a:xfrm>
          <a:prstGeom prst="rect">
            <a:avLst/>
          </a:prstGeom>
        </p:spPr>
      </p:pic>
      <p:sp>
        <p:nvSpPr>
          <p:cNvPr id="39" name="任意多边形 38">
            <a:extLst>
              <a:ext uri="{FF2B5EF4-FFF2-40B4-BE49-F238E27FC236}">
                <a16:creationId xmlns:a16="http://schemas.microsoft.com/office/drawing/2014/main" id="{437730BA-15AC-B57D-EA8E-113FE6F4B51B}"/>
              </a:ext>
            </a:extLst>
          </p:cNvPr>
          <p:cNvSpPr/>
          <p:nvPr/>
        </p:nvSpPr>
        <p:spPr>
          <a:xfrm rot="10800000">
            <a:off x="358572" y="1950293"/>
            <a:ext cx="11474856" cy="6195917"/>
          </a:xfrm>
          <a:custGeom>
            <a:avLst/>
            <a:gdLst>
              <a:gd name="connsiteX0" fmla="*/ 11474856 w 11474856"/>
              <a:gd name="connsiteY0" fmla="*/ 6195917 h 6195917"/>
              <a:gd name="connsiteX1" fmla="*/ 9323431 w 11474856"/>
              <a:gd name="connsiteY1" fmla="*/ 6195917 h 6195917"/>
              <a:gd name="connsiteX2" fmla="*/ 8982328 w 11474856"/>
              <a:gd name="connsiteY2" fmla="*/ 5676750 h 6195917"/>
              <a:gd name="connsiteX3" fmla="*/ 2447529 w 11474856"/>
              <a:gd name="connsiteY3" fmla="*/ 5676750 h 6195917"/>
              <a:gd name="connsiteX4" fmla="*/ 2106426 w 11474856"/>
              <a:gd name="connsiteY4" fmla="*/ 6195917 h 6195917"/>
              <a:gd name="connsiteX5" fmla="*/ 0 w 11474856"/>
              <a:gd name="connsiteY5" fmla="*/ 6195917 h 6195917"/>
              <a:gd name="connsiteX6" fmla="*/ 0 w 11474856"/>
              <a:gd name="connsiteY6" fmla="*/ 5249934 h 6195917"/>
              <a:gd name="connsiteX7" fmla="*/ 0 w 11474856"/>
              <a:gd name="connsiteY7" fmla="*/ 945983 h 6195917"/>
              <a:gd name="connsiteX8" fmla="*/ 0 w 11474856"/>
              <a:gd name="connsiteY8" fmla="*/ 0 h 6195917"/>
              <a:gd name="connsiteX9" fmla="*/ 11474856 w 11474856"/>
              <a:gd name="connsiteY9" fmla="*/ 0 h 6195917"/>
              <a:gd name="connsiteX10" fmla="*/ 11474856 w 11474856"/>
              <a:gd name="connsiteY10" fmla="*/ 945983 h 6195917"/>
              <a:gd name="connsiteX11" fmla="*/ 11474856 w 11474856"/>
              <a:gd name="connsiteY11" fmla="*/ 5249934 h 6195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474856" h="6195917">
                <a:moveTo>
                  <a:pt x="11474856" y="6195917"/>
                </a:moveTo>
                <a:lnTo>
                  <a:pt x="9323431" y="6195917"/>
                </a:lnTo>
                <a:lnTo>
                  <a:pt x="8982328" y="5676750"/>
                </a:lnTo>
                <a:lnTo>
                  <a:pt x="2447529" y="5676750"/>
                </a:lnTo>
                <a:lnTo>
                  <a:pt x="2106426" y="6195917"/>
                </a:lnTo>
                <a:lnTo>
                  <a:pt x="0" y="6195917"/>
                </a:lnTo>
                <a:lnTo>
                  <a:pt x="0" y="5249934"/>
                </a:lnTo>
                <a:lnTo>
                  <a:pt x="0" y="945983"/>
                </a:lnTo>
                <a:lnTo>
                  <a:pt x="0" y="0"/>
                </a:lnTo>
                <a:lnTo>
                  <a:pt x="11474856" y="0"/>
                </a:lnTo>
                <a:lnTo>
                  <a:pt x="11474856" y="945983"/>
                </a:lnTo>
                <a:lnTo>
                  <a:pt x="11474856" y="5249934"/>
                </a:lnTo>
                <a:close/>
              </a:path>
            </a:pathLst>
          </a:custGeom>
          <a:gradFill>
            <a:gsLst>
              <a:gs pos="0">
                <a:schemeClr val="bg1">
                  <a:alpha val="84000"/>
                </a:schemeClr>
              </a:gs>
              <a:gs pos="43000">
                <a:schemeClr val="accent1">
                  <a:lumMod val="60000"/>
                  <a:lumOff val="40000"/>
                  <a:alpha val="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44BEFA4-CE9A-77E6-A168-CDEC5BDBAC3C}"/>
              </a:ext>
            </a:extLst>
          </p:cNvPr>
          <p:cNvSpPr/>
          <p:nvPr/>
        </p:nvSpPr>
        <p:spPr>
          <a:xfrm>
            <a:off x="3222141" y="580302"/>
            <a:ext cx="6096000" cy="264687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16600" dirty="0">
                <a:gradFill flip="none" rotWithShape="1">
                  <a:gsLst>
                    <a:gs pos="18000">
                      <a:schemeClr val="accent2"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16200000" scaled="1"/>
                  <a:tileRect/>
                </a:gra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02</a:t>
            </a:r>
            <a:endParaRPr lang="zh-CN" altLang="en-US" sz="16600" dirty="0">
              <a:gradFill flip="none" rotWithShape="1">
                <a:gsLst>
                  <a:gs pos="18000">
                    <a:schemeClr val="accent2">
                      <a:alpha val="0"/>
                    </a:schemeClr>
                  </a:gs>
                  <a:gs pos="100000">
                    <a:schemeClr val="bg1"/>
                  </a:gs>
                </a:gsLst>
                <a:lin ang="16200000" scaled="1"/>
                <a:tileRect/>
              </a:gra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4EC5469-D92C-35C6-00D4-3CCB2FB3F5FF}"/>
              </a:ext>
            </a:extLst>
          </p:cNvPr>
          <p:cNvSpPr/>
          <p:nvPr/>
        </p:nvSpPr>
        <p:spPr>
          <a:xfrm>
            <a:off x="1824220" y="2951737"/>
            <a:ext cx="869686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000" b="1" spc="3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System Architecture</a:t>
            </a:r>
            <a:endParaRPr lang="zh-CN" altLang="en-US" sz="6000" b="1" spc="3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+mn-ea"/>
              <a:sym typeface="+mn-lt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88DC654-32BF-4266-3B97-2EEFB4412901}"/>
              </a:ext>
            </a:extLst>
          </p:cNvPr>
          <p:cNvCxnSpPr/>
          <p:nvPr/>
        </p:nvCxnSpPr>
        <p:spPr>
          <a:xfrm>
            <a:off x="2588113" y="3987488"/>
            <a:ext cx="6730028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500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5802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MH_SubTitle_1"/>
          <p:cNvSpPr/>
          <p:nvPr>
            <p:custDataLst>
              <p:tags r:id="rId1"/>
            </p:custDataLst>
          </p:nvPr>
        </p:nvSpPr>
        <p:spPr>
          <a:xfrm>
            <a:off x="819245" y="1619587"/>
            <a:ext cx="1072308" cy="1410484"/>
          </a:xfrm>
          <a:custGeom>
            <a:avLst/>
            <a:gdLst>
              <a:gd name="connsiteX0" fmla="*/ 848292 w 1696584"/>
              <a:gd name="connsiteY0" fmla="*/ 102876 h 2273362"/>
              <a:gd name="connsiteX1" fmla="*/ 102876 w 1696584"/>
              <a:gd name="connsiteY1" fmla="*/ 848291 h 2273362"/>
              <a:gd name="connsiteX2" fmla="*/ 848292 w 1696584"/>
              <a:gd name="connsiteY2" fmla="*/ 1593706 h 2273362"/>
              <a:gd name="connsiteX3" fmla="*/ 1593709 w 1696584"/>
              <a:gd name="connsiteY3" fmla="*/ 848291 h 2273362"/>
              <a:gd name="connsiteX4" fmla="*/ 848292 w 1696584"/>
              <a:gd name="connsiteY4" fmla="*/ 102876 h 2273362"/>
              <a:gd name="connsiteX5" fmla="*/ 848293 w 1696584"/>
              <a:gd name="connsiteY5" fmla="*/ 0 h 2273362"/>
              <a:gd name="connsiteX6" fmla="*/ 1448126 w 1696584"/>
              <a:gd name="connsiteY6" fmla="*/ 248458 h 2273362"/>
              <a:gd name="connsiteX7" fmla="*/ 1448125 w 1696584"/>
              <a:gd name="connsiteY7" fmla="*/ 1448123 h 2273362"/>
              <a:gd name="connsiteX8" fmla="*/ 848291 w 1696584"/>
              <a:gd name="connsiteY8" fmla="*/ 2273362 h 2273362"/>
              <a:gd name="connsiteX9" fmla="*/ 248459 w 1696584"/>
              <a:gd name="connsiteY9" fmla="*/ 1448124 h 2273362"/>
              <a:gd name="connsiteX10" fmla="*/ 248460 w 1696584"/>
              <a:gd name="connsiteY10" fmla="*/ 248458 h 2273362"/>
              <a:gd name="connsiteX11" fmla="*/ 848293 w 1696584"/>
              <a:gd name="connsiteY11" fmla="*/ 0 h 2273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96584" h="2273362">
                <a:moveTo>
                  <a:pt x="848292" y="102876"/>
                </a:moveTo>
                <a:cubicBezTo>
                  <a:pt x="436611" y="102876"/>
                  <a:pt x="102877" y="436610"/>
                  <a:pt x="102876" y="848291"/>
                </a:cubicBezTo>
                <a:cubicBezTo>
                  <a:pt x="102877" y="1259972"/>
                  <a:pt x="436611" y="1593706"/>
                  <a:pt x="848292" y="1593706"/>
                </a:cubicBezTo>
                <a:cubicBezTo>
                  <a:pt x="1259974" y="1593706"/>
                  <a:pt x="1593708" y="1259972"/>
                  <a:pt x="1593709" y="848291"/>
                </a:cubicBezTo>
                <a:cubicBezTo>
                  <a:pt x="1593708" y="436610"/>
                  <a:pt x="1259974" y="102876"/>
                  <a:pt x="848292" y="102876"/>
                </a:cubicBezTo>
                <a:close/>
                <a:moveTo>
                  <a:pt x="848293" y="0"/>
                </a:moveTo>
                <a:cubicBezTo>
                  <a:pt x="1065390" y="-1"/>
                  <a:pt x="1282486" y="82819"/>
                  <a:pt x="1448126" y="248458"/>
                </a:cubicBezTo>
                <a:cubicBezTo>
                  <a:pt x="1779404" y="579736"/>
                  <a:pt x="1779404" y="1116845"/>
                  <a:pt x="1448125" y="1448123"/>
                </a:cubicBezTo>
                <a:cubicBezTo>
                  <a:pt x="1210613" y="1685636"/>
                  <a:pt x="1010668" y="1960714"/>
                  <a:pt x="848291" y="2273362"/>
                </a:cubicBezTo>
                <a:cubicBezTo>
                  <a:pt x="685915" y="1960715"/>
                  <a:pt x="485971" y="1685636"/>
                  <a:pt x="248459" y="1448124"/>
                </a:cubicBezTo>
                <a:cubicBezTo>
                  <a:pt x="-82819" y="1116846"/>
                  <a:pt x="-82819" y="579738"/>
                  <a:pt x="248460" y="248458"/>
                </a:cubicBezTo>
                <a:cubicBezTo>
                  <a:pt x="414100" y="82819"/>
                  <a:pt x="631197" y="-1"/>
                  <a:pt x="848293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1985912" y="1855818"/>
            <a:ext cx="3547788" cy="699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Propose: SNR-based adaptive semantic communication system</a:t>
            </a:r>
            <a:endParaRPr lang="zh-CN" altLang="en-US" sz="16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99" name="MH_SubTitle_2"/>
          <p:cNvSpPr/>
          <p:nvPr>
            <p:custDataLst>
              <p:tags r:id="rId2"/>
            </p:custDataLst>
          </p:nvPr>
        </p:nvSpPr>
        <p:spPr>
          <a:xfrm>
            <a:off x="819245" y="3223226"/>
            <a:ext cx="1072308" cy="1410484"/>
          </a:xfrm>
          <a:custGeom>
            <a:avLst/>
            <a:gdLst>
              <a:gd name="connsiteX0" fmla="*/ 809755 w 1619509"/>
              <a:gd name="connsiteY0" fmla="*/ 98200 h 2170088"/>
              <a:gd name="connsiteX1" fmla="*/ 98201 w 1619509"/>
              <a:gd name="connsiteY1" fmla="*/ 809753 h 2170088"/>
              <a:gd name="connsiteX2" fmla="*/ 809755 w 1619509"/>
              <a:gd name="connsiteY2" fmla="*/ 1521305 h 2170088"/>
              <a:gd name="connsiteX3" fmla="*/ 1521308 w 1619509"/>
              <a:gd name="connsiteY3" fmla="*/ 809753 h 2170088"/>
              <a:gd name="connsiteX4" fmla="*/ 809755 w 1619509"/>
              <a:gd name="connsiteY4" fmla="*/ 98200 h 2170088"/>
              <a:gd name="connsiteX5" fmla="*/ 809755 w 1619509"/>
              <a:gd name="connsiteY5" fmla="*/ 0 h 2170088"/>
              <a:gd name="connsiteX6" fmla="*/ 1382339 w 1619509"/>
              <a:gd name="connsiteY6" fmla="*/ 237171 h 2170088"/>
              <a:gd name="connsiteX7" fmla="*/ 1382338 w 1619509"/>
              <a:gd name="connsiteY7" fmla="*/ 1382338 h 2170088"/>
              <a:gd name="connsiteX8" fmla="*/ 809754 w 1619509"/>
              <a:gd name="connsiteY8" fmla="*/ 2170088 h 2170088"/>
              <a:gd name="connsiteX9" fmla="*/ 237170 w 1619509"/>
              <a:gd name="connsiteY9" fmla="*/ 1382339 h 2170088"/>
              <a:gd name="connsiteX10" fmla="*/ 237171 w 1619509"/>
              <a:gd name="connsiteY10" fmla="*/ 237172 h 2170088"/>
              <a:gd name="connsiteX11" fmla="*/ 809755 w 1619509"/>
              <a:gd name="connsiteY11" fmla="*/ 0 h 2170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19509" h="2170088">
                <a:moveTo>
                  <a:pt x="809755" y="98200"/>
                </a:moveTo>
                <a:cubicBezTo>
                  <a:pt x="416774" y="98200"/>
                  <a:pt x="98201" y="416773"/>
                  <a:pt x="98201" y="809753"/>
                </a:cubicBezTo>
                <a:cubicBezTo>
                  <a:pt x="98201" y="1202732"/>
                  <a:pt x="416774" y="1521305"/>
                  <a:pt x="809755" y="1521305"/>
                </a:cubicBezTo>
                <a:cubicBezTo>
                  <a:pt x="1202735" y="1521305"/>
                  <a:pt x="1521308" y="1202732"/>
                  <a:pt x="1521308" y="809753"/>
                </a:cubicBezTo>
                <a:cubicBezTo>
                  <a:pt x="1521307" y="416774"/>
                  <a:pt x="1202734" y="98201"/>
                  <a:pt x="809755" y="98200"/>
                </a:cubicBezTo>
                <a:close/>
                <a:moveTo>
                  <a:pt x="809755" y="0"/>
                </a:moveTo>
                <a:cubicBezTo>
                  <a:pt x="1016990" y="0"/>
                  <a:pt x="1224224" y="79056"/>
                  <a:pt x="1382339" y="237171"/>
                </a:cubicBezTo>
                <a:cubicBezTo>
                  <a:pt x="1698567" y="553400"/>
                  <a:pt x="1698567" y="1066109"/>
                  <a:pt x="1382338" y="1382338"/>
                </a:cubicBezTo>
                <a:cubicBezTo>
                  <a:pt x="1155616" y="1609061"/>
                  <a:pt x="964754" y="1871644"/>
                  <a:pt x="809754" y="2170088"/>
                </a:cubicBezTo>
                <a:cubicBezTo>
                  <a:pt x="654754" y="1871644"/>
                  <a:pt x="463892" y="1609061"/>
                  <a:pt x="237170" y="1382339"/>
                </a:cubicBezTo>
                <a:cubicBezTo>
                  <a:pt x="-79058" y="1066110"/>
                  <a:pt x="-79058" y="553401"/>
                  <a:pt x="237171" y="237172"/>
                </a:cubicBezTo>
                <a:cubicBezTo>
                  <a:pt x="395286" y="79057"/>
                  <a:pt x="602521" y="0"/>
                  <a:pt x="809755" y="0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1891553" y="3738240"/>
            <a:ext cx="4014086" cy="699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rPr>
              <a:t>Dynamically selects neural encoding or direct transmission based on SNR</a:t>
            </a:r>
            <a:endParaRPr lang="zh-CN" altLang="en-US" sz="160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103" name="MH_SubTitle_4"/>
          <p:cNvSpPr/>
          <p:nvPr>
            <p:custDataLst>
              <p:tags r:id="rId3"/>
            </p:custDataLst>
          </p:nvPr>
        </p:nvSpPr>
        <p:spPr>
          <a:xfrm>
            <a:off x="6286362" y="1608487"/>
            <a:ext cx="1072308" cy="1410484"/>
          </a:xfrm>
          <a:custGeom>
            <a:avLst/>
            <a:gdLst>
              <a:gd name="connsiteX0" fmla="*/ 828301 w 1656601"/>
              <a:gd name="connsiteY0" fmla="*/ 100450 h 2219787"/>
              <a:gd name="connsiteX1" fmla="*/ 100451 w 1656601"/>
              <a:gd name="connsiteY1" fmla="*/ 828299 h 2219787"/>
              <a:gd name="connsiteX2" fmla="*/ 828301 w 1656601"/>
              <a:gd name="connsiteY2" fmla="*/ 1556147 h 2219787"/>
              <a:gd name="connsiteX3" fmla="*/ 1556150 w 1656601"/>
              <a:gd name="connsiteY3" fmla="*/ 828299 h 2219787"/>
              <a:gd name="connsiteX4" fmla="*/ 828301 w 1656601"/>
              <a:gd name="connsiteY4" fmla="*/ 100450 h 2219787"/>
              <a:gd name="connsiteX5" fmla="*/ 828301 w 1656601"/>
              <a:gd name="connsiteY5" fmla="*/ 0 h 2219787"/>
              <a:gd name="connsiteX6" fmla="*/ 1413998 w 1656601"/>
              <a:gd name="connsiteY6" fmla="*/ 242603 h 2219787"/>
              <a:gd name="connsiteX7" fmla="*/ 1413997 w 1656601"/>
              <a:gd name="connsiteY7" fmla="*/ 1413997 h 2219787"/>
              <a:gd name="connsiteX8" fmla="*/ 828300 w 1656601"/>
              <a:gd name="connsiteY8" fmla="*/ 2219787 h 2219787"/>
              <a:gd name="connsiteX9" fmla="*/ 242603 w 1656601"/>
              <a:gd name="connsiteY9" fmla="*/ 1413998 h 2219787"/>
              <a:gd name="connsiteX10" fmla="*/ 242604 w 1656601"/>
              <a:gd name="connsiteY10" fmla="*/ 242604 h 2219787"/>
              <a:gd name="connsiteX11" fmla="*/ 828301 w 1656601"/>
              <a:gd name="connsiteY11" fmla="*/ 0 h 2219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56601" h="2219787">
                <a:moveTo>
                  <a:pt x="828301" y="100450"/>
                </a:moveTo>
                <a:cubicBezTo>
                  <a:pt x="426320" y="100450"/>
                  <a:pt x="100450" y="426319"/>
                  <a:pt x="100451" y="828299"/>
                </a:cubicBezTo>
                <a:cubicBezTo>
                  <a:pt x="100451" y="1230278"/>
                  <a:pt x="426320" y="1556147"/>
                  <a:pt x="828301" y="1556147"/>
                </a:cubicBezTo>
                <a:cubicBezTo>
                  <a:pt x="1230281" y="1556147"/>
                  <a:pt x="1556150" y="1230278"/>
                  <a:pt x="1556150" y="828299"/>
                </a:cubicBezTo>
                <a:cubicBezTo>
                  <a:pt x="1556149" y="426319"/>
                  <a:pt x="1230280" y="100451"/>
                  <a:pt x="828301" y="100450"/>
                </a:cubicBezTo>
                <a:close/>
                <a:moveTo>
                  <a:pt x="828301" y="0"/>
                </a:moveTo>
                <a:cubicBezTo>
                  <a:pt x="1040282" y="0"/>
                  <a:pt x="1252263" y="80868"/>
                  <a:pt x="1413998" y="242603"/>
                </a:cubicBezTo>
                <a:cubicBezTo>
                  <a:pt x="1737469" y="566074"/>
                  <a:pt x="1737469" y="1090525"/>
                  <a:pt x="1413997" y="1413997"/>
                </a:cubicBezTo>
                <a:cubicBezTo>
                  <a:pt x="1182083" y="1645912"/>
                  <a:pt x="986850" y="1914508"/>
                  <a:pt x="828300" y="2219787"/>
                </a:cubicBezTo>
                <a:cubicBezTo>
                  <a:pt x="669750" y="1914508"/>
                  <a:pt x="474518" y="1645912"/>
                  <a:pt x="242603" y="1413998"/>
                </a:cubicBezTo>
                <a:cubicBezTo>
                  <a:pt x="-80868" y="1090527"/>
                  <a:pt x="-80868" y="566075"/>
                  <a:pt x="242604" y="242604"/>
                </a:cubicBezTo>
                <a:cubicBezTo>
                  <a:pt x="404340" y="80868"/>
                  <a:pt x="616321" y="0"/>
                  <a:pt x="828301" y="0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04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1" name="MH_SubTitle_3"/>
          <p:cNvSpPr/>
          <p:nvPr>
            <p:custDataLst>
              <p:tags r:id="rId4"/>
            </p:custDataLst>
          </p:nvPr>
        </p:nvSpPr>
        <p:spPr>
          <a:xfrm>
            <a:off x="821481" y="4826865"/>
            <a:ext cx="1072308" cy="1410484"/>
          </a:xfrm>
          <a:custGeom>
            <a:avLst/>
            <a:gdLst>
              <a:gd name="connsiteX0" fmla="*/ 828301 w 1656601"/>
              <a:gd name="connsiteY0" fmla="*/ 100450 h 2219787"/>
              <a:gd name="connsiteX1" fmla="*/ 100451 w 1656601"/>
              <a:gd name="connsiteY1" fmla="*/ 828299 h 2219787"/>
              <a:gd name="connsiteX2" fmla="*/ 828301 w 1656601"/>
              <a:gd name="connsiteY2" fmla="*/ 1556147 h 2219787"/>
              <a:gd name="connsiteX3" fmla="*/ 1556150 w 1656601"/>
              <a:gd name="connsiteY3" fmla="*/ 828299 h 2219787"/>
              <a:gd name="connsiteX4" fmla="*/ 828301 w 1656601"/>
              <a:gd name="connsiteY4" fmla="*/ 100450 h 2219787"/>
              <a:gd name="connsiteX5" fmla="*/ 828301 w 1656601"/>
              <a:gd name="connsiteY5" fmla="*/ 0 h 2219787"/>
              <a:gd name="connsiteX6" fmla="*/ 1413998 w 1656601"/>
              <a:gd name="connsiteY6" fmla="*/ 242603 h 2219787"/>
              <a:gd name="connsiteX7" fmla="*/ 1413997 w 1656601"/>
              <a:gd name="connsiteY7" fmla="*/ 1413997 h 2219787"/>
              <a:gd name="connsiteX8" fmla="*/ 828300 w 1656601"/>
              <a:gd name="connsiteY8" fmla="*/ 2219787 h 2219787"/>
              <a:gd name="connsiteX9" fmla="*/ 242603 w 1656601"/>
              <a:gd name="connsiteY9" fmla="*/ 1413998 h 2219787"/>
              <a:gd name="connsiteX10" fmla="*/ 242604 w 1656601"/>
              <a:gd name="connsiteY10" fmla="*/ 242604 h 2219787"/>
              <a:gd name="connsiteX11" fmla="*/ 828301 w 1656601"/>
              <a:gd name="connsiteY11" fmla="*/ 0 h 2219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56601" h="2219787">
                <a:moveTo>
                  <a:pt x="828301" y="100450"/>
                </a:moveTo>
                <a:cubicBezTo>
                  <a:pt x="426320" y="100450"/>
                  <a:pt x="100450" y="426319"/>
                  <a:pt x="100451" y="828299"/>
                </a:cubicBezTo>
                <a:cubicBezTo>
                  <a:pt x="100451" y="1230278"/>
                  <a:pt x="426320" y="1556147"/>
                  <a:pt x="828301" y="1556147"/>
                </a:cubicBezTo>
                <a:cubicBezTo>
                  <a:pt x="1230281" y="1556147"/>
                  <a:pt x="1556150" y="1230278"/>
                  <a:pt x="1556150" y="828299"/>
                </a:cubicBezTo>
                <a:cubicBezTo>
                  <a:pt x="1556149" y="426319"/>
                  <a:pt x="1230280" y="100451"/>
                  <a:pt x="828301" y="100450"/>
                </a:cubicBezTo>
                <a:close/>
                <a:moveTo>
                  <a:pt x="828301" y="0"/>
                </a:moveTo>
                <a:cubicBezTo>
                  <a:pt x="1040282" y="0"/>
                  <a:pt x="1252263" y="80868"/>
                  <a:pt x="1413998" y="242603"/>
                </a:cubicBezTo>
                <a:cubicBezTo>
                  <a:pt x="1737469" y="566074"/>
                  <a:pt x="1737469" y="1090525"/>
                  <a:pt x="1413997" y="1413997"/>
                </a:cubicBezTo>
                <a:cubicBezTo>
                  <a:pt x="1182083" y="1645912"/>
                  <a:pt x="986850" y="1914508"/>
                  <a:pt x="828300" y="2219787"/>
                </a:cubicBezTo>
                <a:cubicBezTo>
                  <a:pt x="669750" y="1914508"/>
                  <a:pt x="474518" y="1645912"/>
                  <a:pt x="242603" y="1413998"/>
                </a:cubicBezTo>
                <a:cubicBezTo>
                  <a:pt x="-80868" y="1090527"/>
                  <a:pt x="-80868" y="566075"/>
                  <a:pt x="242604" y="242604"/>
                </a:cubicBezTo>
                <a:cubicBezTo>
                  <a:pt x="404340" y="80868"/>
                  <a:pt x="616321" y="0"/>
                  <a:pt x="828301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5" name="MH_SubTitle_3"/>
          <p:cNvSpPr/>
          <p:nvPr>
            <p:custDataLst>
              <p:tags r:id="rId5"/>
            </p:custDataLst>
          </p:nvPr>
        </p:nvSpPr>
        <p:spPr>
          <a:xfrm>
            <a:off x="6286362" y="3839030"/>
            <a:ext cx="1072308" cy="1410484"/>
          </a:xfrm>
          <a:custGeom>
            <a:avLst/>
            <a:gdLst>
              <a:gd name="connsiteX0" fmla="*/ 828301 w 1656601"/>
              <a:gd name="connsiteY0" fmla="*/ 100450 h 2219787"/>
              <a:gd name="connsiteX1" fmla="*/ 100451 w 1656601"/>
              <a:gd name="connsiteY1" fmla="*/ 828299 h 2219787"/>
              <a:gd name="connsiteX2" fmla="*/ 828301 w 1656601"/>
              <a:gd name="connsiteY2" fmla="*/ 1556147 h 2219787"/>
              <a:gd name="connsiteX3" fmla="*/ 1556150 w 1656601"/>
              <a:gd name="connsiteY3" fmla="*/ 828299 h 2219787"/>
              <a:gd name="connsiteX4" fmla="*/ 828301 w 1656601"/>
              <a:gd name="connsiteY4" fmla="*/ 100450 h 2219787"/>
              <a:gd name="connsiteX5" fmla="*/ 828301 w 1656601"/>
              <a:gd name="connsiteY5" fmla="*/ 0 h 2219787"/>
              <a:gd name="connsiteX6" fmla="*/ 1413998 w 1656601"/>
              <a:gd name="connsiteY6" fmla="*/ 242603 h 2219787"/>
              <a:gd name="connsiteX7" fmla="*/ 1413997 w 1656601"/>
              <a:gd name="connsiteY7" fmla="*/ 1413997 h 2219787"/>
              <a:gd name="connsiteX8" fmla="*/ 828300 w 1656601"/>
              <a:gd name="connsiteY8" fmla="*/ 2219787 h 2219787"/>
              <a:gd name="connsiteX9" fmla="*/ 242603 w 1656601"/>
              <a:gd name="connsiteY9" fmla="*/ 1413998 h 2219787"/>
              <a:gd name="connsiteX10" fmla="*/ 242604 w 1656601"/>
              <a:gd name="connsiteY10" fmla="*/ 242604 h 2219787"/>
              <a:gd name="connsiteX11" fmla="*/ 828301 w 1656601"/>
              <a:gd name="connsiteY11" fmla="*/ 0 h 2219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56601" h="2219787">
                <a:moveTo>
                  <a:pt x="828301" y="100450"/>
                </a:moveTo>
                <a:cubicBezTo>
                  <a:pt x="426320" y="100450"/>
                  <a:pt x="100450" y="426319"/>
                  <a:pt x="100451" y="828299"/>
                </a:cubicBezTo>
                <a:cubicBezTo>
                  <a:pt x="100451" y="1230278"/>
                  <a:pt x="426320" y="1556147"/>
                  <a:pt x="828301" y="1556147"/>
                </a:cubicBezTo>
                <a:cubicBezTo>
                  <a:pt x="1230281" y="1556147"/>
                  <a:pt x="1556150" y="1230278"/>
                  <a:pt x="1556150" y="828299"/>
                </a:cubicBezTo>
                <a:cubicBezTo>
                  <a:pt x="1556149" y="426319"/>
                  <a:pt x="1230280" y="100451"/>
                  <a:pt x="828301" y="100450"/>
                </a:cubicBezTo>
                <a:close/>
                <a:moveTo>
                  <a:pt x="828301" y="0"/>
                </a:moveTo>
                <a:cubicBezTo>
                  <a:pt x="1040282" y="0"/>
                  <a:pt x="1252263" y="80868"/>
                  <a:pt x="1413998" y="242603"/>
                </a:cubicBezTo>
                <a:cubicBezTo>
                  <a:pt x="1737469" y="566074"/>
                  <a:pt x="1737469" y="1090525"/>
                  <a:pt x="1413997" y="1413997"/>
                </a:cubicBezTo>
                <a:cubicBezTo>
                  <a:pt x="1182083" y="1645912"/>
                  <a:pt x="986850" y="1914508"/>
                  <a:pt x="828300" y="2219787"/>
                </a:cubicBezTo>
                <a:cubicBezTo>
                  <a:pt x="669750" y="1914508"/>
                  <a:pt x="474518" y="1645912"/>
                  <a:pt x="242603" y="1413998"/>
                </a:cubicBezTo>
                <a:cubicBezTo>
                  <a:pt x="-80868" y="1090527"/>
                  <a:pt x="-80868" y="566075"/>
                  <a:pt x="242604" y="242604"/>
                </a:cubicBezTo>
                <a:cubicBezTo>
                  <a:pt x="404340" y="80868"/>
                  <a:pt x="616321" y="0"/>
                  <a:pt x="828301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684000" anchor="ctr">
            <a:normAutofit/>
          </a:bodyPr>
          <a:lstStyle/>
          <a:p>
            <a:pPr algn="ctr">
              <a:defRPr/>
            </a:pPr>
            <a:r>
              <a:rPr lang="en-US" altLang="zh-CN" sz="3600" b="1" kern="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05</a:t>
            </a:r>
            <a:endParaRPr lang="zh-CN" altLang="en-US" sz="3600" b="1" kern="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353807" y="340541"/>
            <a:ext cx="34843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/>
              <a:t>Our Contribution</a:t>
            </a:r>
            <a:endParaRPr lang="zh-CN" altLang="en-US" sz="2400" b="1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094D037-63C9-B17E-A6DB-BABFF9BFA606}"/>
              </a:ext>
            </a:extLst>
          </p:cNvPr>
          <p:cNvSpPr/>
          <p:nvPr/>
        </p:nvSpPr>
        <p:spPr>
          <a:xfrm>
            <a:off x="7714359" y="1855818"/>
            <a:ext cx="3547788" cy="699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Achieves high semantic fidelity under low SNR</a:t>
            </a:r>
            <a:endParaRPr lang="zh-CN" altLang="en-US" sz="16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C473513-B341-E54D-3645-6F6BE9AEF03A}"/>
              </a:ext>
            </a:extLst>
          </p:cNvPr>
          <p:cNvSpPr/>
          <p:nvPr/>
        </p:nvSpPr>
        <p:spPr>
          <a:xfrm>
            <a:off x="7824967" y="4247867"/>
            <a:ext cx="3547788" cy="379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Saves computation under high SNR</a:t>
            </a:r>
            <a:endParaRPr lang="zh-CN" altLang="en-US" sz="16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554C316-8544-F9C3-E0C8-3577164F82E5}"/>
              </a:ext>
            </a:extLst>
          </p:cNvPr>
          <p:cNvSpPr/>
          <p:nvPr/>
        </p:nvSpPr>
        <p:spPr>
          <a:xfrm>
            <a:off x="1985912" y="5182524"/>
            <a:ext cx="3547788" cy="699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Tested on MNIST &amp; CIFAR-10 datasets</a:t>
            </a:r>
            <a:endParaRPr lang="zh-CN" altLang="en-US" sz="1600" dirty="0">
              <a:solidFill>
                <a:srgbClr val="0070C0">
                  <a:lumMod val="50000"/>
                </a:srgb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44663A-5EEB-7FF8-5C7B-9F9A58F30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34">
            <a:extLst>
              <a:ext uri="{FF2B5EF4-FFF2-40B4-BE49-F238E27FC236}">
                <a16:creationId xmlns:a16="http://schemas.microsoft.com/office/drawing/2014/main" id="{8D6A7394-50EE-241A-FC60-5859CA374B89}"/>
              </a:ext>
            </a:extLst>
          </p:cNvPr>
          <p:cNvSpPr/>
          <p:nvPr/>
        </p:nvSpPr>
        <p:spPr>
          <a:xfrm rot="5400000" flipV="1">
            <a:off x="8612066" y="3310305"/>
            <a:ext cx="2303588" cy="3086103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等腰三角形 42">
            <a:extLst>
              <a:ext uri="{FF2B5EF4-FFF2-40B4-BE49-F238E27FC236}">
                <a16:creationId xmlns:a16="http://schemas.microsoft.com/office/drawing/2014/main" id="{98681AC0-3353-0046-9BE8-E227DD643272}"/>
              </a:ext>
            </a:extLst>
          </p:cNvPr>
          <p:cNvSpPr/>
          <p:nvPr/>
        </p:nvSpPr>
        <p:spPr>
          <a:xfrm rot="5400000">
            <a:off x="1297086" y="1164759"/>
            <a:ext cx="2180492" cy="2893114"/>
          </a:xfrm>
          <a:custGeom>
            <a:avLst/>
            <a:gdLst/>
            <a:ahLst/>
            <a:cxnLst/>
            <a:rect l="l" t="t" r="r" b="b"/>
            <a:pathLst>
              <a:path w="1054142" h="1350592">
                <a:moveTo>
                  <a:pt x="521627" y="0"/>
                </a:moveTo>
                <a:lnTo>
                  <a:pt x="682907" y="322559"/>
                </a:lnTo>
                <a:cubicBezTo>
                  <a:pt x="898294" y="386795"/>
                  <a:pt x="1054142" y="586958"/>
                  <a:pt x="1054142" y="823521"/>
                </a:cubicBezTo>
                <a:cubicBezTo>
                  <a:pt x="1054142" y="1114614"/>
                  <a:pt x="818164" y="1350592"/>
                  <a:pt x="527071" y="1350592"/>
                </a:cubicBezTo>
                <a:cubicBezTo>
                  <a:pt x="235978" y="1350592"/>
                  <a:pt x="0" y="1114614"/>
                  <a:pt x="0" y="823521"/>
                </a:cubicBezTo>
                <a:cubicBezTo>
                  <a:pt x="0" y="591722"/>
                  <a:pt x="149634" y="394871"/>
                  <a:pt x="358347" y="326560"/>
                </a:cubicBezTo>
                <a:close/>
              </a:path>
            </a:pathLst>
          </a:custGeom>
          <a:solidFill>
            <a:schemeClr val="accent1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9512D664-5F38-2F48-5381-4B7589988DA2}"/>
              </a:ext>
            </a:extLst>
          </p:cNvPr>
          <p:cNvSpPr/>
          <p:nvPr/>
        </p:nvSpPr>
        <p:spPr>
          <a:xfrm>
            <a:off x="1171669" y="4326965"/>
            <a:ext cx="7129905" cy="1613740"/>
          </a:xfrm>
          <a:prstGeom prst="roundRect">
            <a:avLst>
              <a:gd name="adj" fmla="val 8404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 algn="just">
              <a:lnSpc>
                <a:spcPct val="150000"/>
              </a:lnSpc>
              <a:buAutoNum type="arabicPeriod"/>
            </a:pPr>
            <a:r>
              <a:rPr lang="en-US" altLang="zh-CN" sz="1600" b="1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Low SNR (&lt;10 dB) → Compression + Denoising (RED-CNN / MLP)</a:t>
            </a:r>
          </a:p>
          <a:p>
            <a:pPr marL="342900" lvl="0" indent="-342900" algn="just">
              <a:lnSpc>
                <a:spcPct val="150000"/>
              </a:lnSpc>
              <a:buAutoNum type="arabicPeriod"/>
            </a:pPr>
            <a:r>
              <a:rPr lang="en-US" altLang="zh-CN" sz="1600" b="1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High SNR (≥10 dB) → Direct transmit</a:t>
            </a:r>
            <a:endParaRPr lang="zh-CN" altLang="en-US" sz="1600" b="1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30" name="TextBox 24">
            <a:extLst>
              <a:ext uri="{FF2B5EF4-FFF2-40B4-BE49-F238E27FC236}">
                <a16:creationId xmlns:a16="http://schemas.microsoft.com/office/drawing/2014/main" id="{FB850147-A8AA-A855-8714-7988DAEF2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0990" y="2426650"/>
            <a:ext cx="20902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2400" b="1" spc="300" dirty="0">
                <a:solidFill>
                  <a:schemeClr val="bg1"/>
                </a:solidFill>
                <a:cs typeface="+mn-ea"/>
                <a:sym typeface="+mn-lt"/>
              </a:rPr>
              <a:t>Diagram</a:t>
            </a:r>
            <a:endParaRPr lang="zh-CN" altLang="en-US" sz="24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TextBox 31">
            <a:extLst>
              <a:ext uri="{FF2B5EF4-FFF2-40B4-BE49-F238E27FC236}">
                <a16:creationId xmlns:a16="http://schemas.microsoft.com/office/drawing/2014/main" id="{AEE1C9BC-654D-72B9-1070-256CE68E3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49464" y="4699467"/>
            <a:ext cx="24266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2400" b="1" spc="300" dirty="0">
                <a:solidFill>
                  <a:schemeClr val="bg1"/>
                </a:solidFill>
                <a:cs typeface="+mn-ea"/>
                <a:sym typeface="+mn-lt"/>
              </a:rPr>
              <a:t>Two regimes</a:t>
            </a:r>
            <a:endParaRPr lang="zh-CN" altLang="en-US" sz="24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32A933-440B-0387-73C8-E92B2C6CF048}"/>
              </a:ext>
            </a:extLst>
          </p:cNvPr>
          <p:cNvSpPr/>
          <p:nvPr/>
        </p:nvSpPr>
        <p:spPr>
          <a:xfrm>
            <a:off x="4350727" y="296579"/>
            <a:ext cx="34905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dirty="0"/>
              <a:t>System Architecture</a:t>
            </a:r>
            <a:endParaRPr lang="zh-CN" altLang="en-US" sz="2400" b="1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9885766-AB59-74BE-709C-8710FC3FCE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6087" y="1147086"/>
            <a:ext cx="4801471" cy="30811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23520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20AAD-2275-5997-81A4-CC5637BB3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>
            <a:extLst>
              <a:ext uri="{FF2B5EF4-FFF2-40B4-BE49-F238E27FC236}">
                <a16:creationId xmlns:a16="http://schemas.microsoft.com/office/drawing/2014/main" id="{D54D7822-2B5C-BEDB-EC46-0A6CF63A2B5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4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E09BA616-558E-2469-38C8-50AC6ADF76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22"/>
          <a:stretch/>
        </p:blipFill>
        <p:spPr>
          <a:xfrm>
            <a:off x="2571749" y="0"/>
            <a:ext cx="7048500" cy="3965419"/>
          </a:xfrm>
          <a:prstGeom prst="rect">
            <a:avLst/>
          </a:prstGeom>
        </p:spPr>
      </p:pic>
      <p:sp>
        <p:nvSpPr>
          <p:cNvPr id="39" name="任意多边形 38">
            <a:extLst>
              <a:ext uri="{FF2B5EF4-FFF2-40B4-BE49-F238E27FC236}">
                <a16:creationId xmlns:a16="http://schemas.microsoft.com/office/drawing/2014/main" id="{6199E70C-75D6-841E-71FD-5DF0B4A8C8C1}"/>
              </a:ext>
            </a:extLst>
          </p:cNvPr>
          <p:cNvSpPr/>
          <p:nvPr/>
        </p:nvSpPr>
        <p:spPr>
          <a:xfrm rot="10800000">
            <a:off x="358572" y="1950293"/>
            <a:ext cx="11474856" cy="6195917"/>
          </a:xfrm>
          <a:custGeom>
            <a:avLst/>
            <a:gdLst>
              <a:gd name="connsiteX0" fmla="*/ 11474856 w 11474856"/>
              <a:gd name="connsiteY0" fmla="*/ 6195917 h 6195917"/>
              <a:gd name="connsiteX1" fmla="*/ 9323431 w 11474856"/>
              <a:gd name="connsiteY1" fmla="*/ 6195917 h 6195917"/>
              <a:gd name="connsiteX2" fmla="*/ 8982328 w 11474856"/>
              <a:gd name="connsiteY2" fmla="*/ 5676750 h 6195917"/>
              <a:gd name="connsiteX3" fmla="*/ 2447529 w 11474856"/>
              <a:gd name="connsiteY3" fmla="*/ 5676750 h 6195917"/>
              <a:gd name="connsiteX4" fmla="*/ 2106426 w 11474856"/>
              <a:gd name="connsiteY4" fmla="*/ 6195917 h 6195917"/>
              <a:gd name="connsiteX5" fmla="*/ 0 w 11474856"/>
              <a:gd name="connsiteY5" fmla="*/ 6195917 h 6195917"/>
              <a:gd name="connsiteX6" fmla="*/ 0 w 11474856"/>
              <a:gd name="connsiteY6" fmla="*/ 5249934 h 6195917"/>
              <a:gd name="connsiteX7" fmla="*/ 0 w 11474856"/>
              <a:gd name="connsiteY7" fmla="*/ 945983 h 6195917"/>
              <a:gd name="connsiteX8" fmla="*/ 0 w 11474856"/>
              <a:gd name="connsiteY8" fmla="*/ 0 h 6195917"/>
              <a:gd name="connsiteX9" fmla="*/ 11474856 w 11474856"/>
              <a:gd name="connsiteY9" fmla="*/ 0 h 6195917"/>
              <a:gd name="connsiteX10" fmla="*/ 11474856 w 11474856"/>
              <a:gd name="connsiteY10" fmla="*/ 945983 h 6195917"/>
              <a:gd name="connsiteX11" fmla="*/ 11474856 w 11474856"/>
              <a:gd name="connsiteY11" fmla="*/ 5249934 h 6195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474856" h="6195917">
                <a:moveTo>
                  <a:pt x="11474856" y="6195917"/>
                </a:moveTo>
                <a:lnTo>
                  <a:pt x="9323431" y="6195917"/>
                </a:lnTo>
                <a:lnTo>
                  <a:pt x="8982328" y="5676750"/>
                </a:lnTo>
                <a:lnTo>
                  <a:pt x="2447529" y="5676750"/>
                </a:lnTo>
                <a:lnTo>
                  <a:pt x="2106426" y="6195917"/>
                </a:lnTo>
                <a:lnTo>
                  <a:pt x="0" y="6195917"/>
                </a:lnTo>
                <a:lnTo>
                  <a:pt x="0" y="5249934"/>
                </a:lnTo>
                <a:lnTo>
                  <a:pt x="0" y="945983"/>
                </a:lnTo>
                <a:lnTo>
                  <a:pt x="0" y="0"/>
                </a:lnTo>
                <a:lnTo>
                  <a:pt x="11474856" y="0"/>
                </a:lnTo>
                <a:lnTo>
                  <a:pt x="11474856" y="945983"/>
                </a:lnTo>
                <a:lnTo>
                  <a:pt x="11474856" y="5249934"/>
                </a:lnTo>
                <a:close/>
              </a:path>
            </a:pathLst>
          </a:custGeom>
          <a:gradFill>
            <a:gsLst>
              <a:gs pos="0">
                <a:schemeClr val="bg1">
                  <a:alpha val="84000"/>
                </a:schemeClr>
              </a:gs>
              <a:gs pos="43000">
                <a:schemeClr val="accent1">
                  <a:lumMod val="60000"/>
                  <a:lumOff val="40000"/>
                  <a:alpha val="0"/>
                </a:schemeClr>
              </a:gs>
            </a:gsLst>
            <a:lin ang="162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40780BF-C9E4-1BE3-E352-248E3759B0E5}"/>
              </a:ext>
            </a:extLst>
          </p:cNvPr>
          <p:cNvSpPr/>
          <p:nvPr/>
        </p:nvSpPr>
        <p:spPr>
          <a:xfrm>
            <a:off x="3222141" y="580302"/>
            <a:ext cx="6096000" cy="264687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16600" dirty="0">
                <a:gradFill flip="none" rotWithShape="1">
                  <a:gsLst>
                    <a:gs pos="18000">
                      <a:schemeClr val="accent2"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16200000" scaled="1"/>
                  <a:tileRect/>
                </a:gra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03</a:t>
            </a:r>
            <a:endParaRPr lang="zh-CN" altLang="en-US" sz="16600" dirty="0">
              <a:gradFill flip="none" rotWithShape="1">
                <a:gsLst>
                  <a:gs pos="18000">
                    <a:schemeClr val="accent2">
                      <a:alpha val="0"/>
                    </a:schemeClr>
                  </a:gs>
                  <a:gs pos="100000">
                    <a:schemeClr val="bg1"/>
                  </a:gs>
                </a:gsLst>
                <a:lin ang="16200000" scaled="1"/>
                <a:tileRect/>
              </a:gra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6194D78-F9F7-3CF2-6CB7-C057B411C73A}"/>
              </a:ext>
            </a:extLst>
          </p:cNvPr>
          <p:cNvSpPr/>
          <p:nvPr/>
        </p:nvSpPr>
        <p:spPr>
          <a:xfrm>
            <a:off x="1824220" y="2951737"/>
            <a:ext cx="869686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000" b="1" spc="3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rPr>
              <a:t>Experimental Setup</a:t>
            </a:r>
            <a:endParaRPr lang="zh-CN" altLang="en-US" sz="6000" b="1" spc="3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+mn-ea"/>
              <a:sym typeface="+mn-lt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431EFC8-69DD-0B9D-5329-2FB4B10BB748}"/>
              </a:ext>
            </a:extLst>
          </p:cNvPr>
          <p:cNvCxnSpPr/>
          <p:nvPr/>
        </p:nvCxnSpPr>
        <p:spPr>
          <a:xfrm>
            <a:off x="2588113" y="3987488"/>
            <a:ext cx="6730028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500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4477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SubTitle"/>
  <p:tag name="MH_ORDER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7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SubTitle"/>
  <p:tag name="MH_ORDER" val="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SubTitle"/>
  <p:tag name="MH_ORDER" val="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8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SubTitle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9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3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19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17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1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2552"/>
  <p:tag name="MH_LIBRARY" val="GRAPHIC"/>
  <p:tag name="MH_TYPE" val="SubTitle"/>
  <p:tag name="MH_ORDER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0401"/>
  <p:tag name="MH_LIBRARY" val="GRAPHIC"/>
  <p:tag name="MH_TYPE" val="SubTitle"/>
  <p:tag name="MH_ORDER" val="3"/>
</p:tagLst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09DD9"/>
      </a:accent1>
      <a:accent2>
        <a:srgbClr val="0BD0D9"/>
      </a:accent2>
      <a:accent3>
        <a:srgbClr val="009D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iqldbfd1">
      <a:majorFont>
        <a:latin typeface=""/>
        <a:ea typeface="阿里巴巴普惠体 R"/>
        <a:cs typeface=""/>
      </a:majorFont>
      <a:minorFont>
        <a:latin typeface=""/>
        <a:ea typeface="阿里巴巴普惠体 R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498</TotalTime>
  <Words>1336</Words>
  <Application>Microsoft Office PowerPoint</Application>
  <PresentationFormat>宽屏</PresentationFormat>
  <Paragraphs>156</Paragraphs>
  <Slides>18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阿里巴巴普惠体 R</vt:lpstr>
      <vt:lpstr>思源宋体 CN Heavy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>Ronald Feng</cp:lastModifiedBy>
  <cp:revision>73</cp:revision>
  <dcterms:created xsi:type="dcterms:W3CDTF">2015-05-05T08:02:00Z</dcterms:created>
  <dcterms:modified xsi:type="dcterms:W3CDTF">2025-08-21T08:01:34Z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